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2C910-909A-4432-80EF-159F7B2923BD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10EE9-2146-40A3-9B59-6DD1300328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49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D622-372A-472F-9D68-DC090B2A7571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E426-B113-4533-B608-9FC066FF9810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C96E-6921-4B72-B60D-0FFA89028A9A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C38F-EA87-49E2-8246-96FE815A9340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5F57-3B3E-4C39-A8C8-AFF9F5A63A15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49DF-63AC-4344-92CE-1A907CA06E3E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928B-5917-4405-803A-E938946D004D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BFF6-6134-47C5-8E89-20DF662DD971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D8D7-A29B-42D9-9A92-5BE92D9307DE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97DE-302F-4FDC-AED5-163629E91713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4F86-76EA-4D61-B842-4B9DB0F9F315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0725-4447-4914-A89E-D8C961C0F79D}" type="datetime1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5"/>
            <a:ext cx="7772400" cy="2592289"/>
          </a:xfr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5400" b="1" dirty="0" smtClean="0">
                <a:solidFill>
                  <a:srgbClr val="FF0000"/>
                </a:solidFill>
              </a:rPr>
              <a:t/>
            </a:r>
            <a:br>
              <a:rPr lang="en-IN" sz="5400" b="1" dirty="0" smtClean="0">
                <a:solidFill>
                  <a:srgbClr val="FF0000"/>
                </a:solidFill>
              </a:rPr>
            </a:br>
            <a:r>
              <a:rPr lang="en-IN" sz="5400" b="1" dirty="0" smtClean="0">
                <a:solidFill>
                  <a:srgbClr val="FF0000"/>
                </a:solidFill>
              </a:rPr>
              <a:t> Standards and Guidelines for the statistical treatment of PT data </a:t>
            </a:r>
            <a:br>
              <a:rPr lang="en-IN" sz="5400" b="1" dirty="0" smtClean="0">
                <a:solidFill>
                  <a:srgbClr val="FF0000"/>
                </a:solidFill>
              </a:rPr>
            </a:br>
            <a:endParaRPr lang="en-IN" sz="5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4"/>
            <a:ext cx="8496944" cy="590465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Standards and guidelines for providing PT / </a:t>
            </a:r>
            <a:r>
              <a:rPr lang="en-IN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EQA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schemes</a:t>
            </a:r>
          </a:p>
          <a:p>
            <a:pPr marL="457200" indent="-457200" algn="just"/>
            <a:endParaRPr lang="en-IN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ISO 13528:2022 -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Statistical Methods for use in Proficiency Testing by Interlaboratory comparisons</a:t>
            </a: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just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400" b="1" dirty="0" err="1" smtClean="0">
                <a:latin typeface="Arial" pitchFamily="34" charset="0"/>
                <a:cs typeface="Arial" pitchFamily="34" charset="0"/>
              </a:rPr>
              <a:t>IUPAC</a:t>
            </a: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 Technical Report 1/2006 -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The International Harmonized Protocol for the Proficiency Testing of Analytical Chemistry Laboratories</a:t>
            </a:r>
          </a:p>
          <a:p>
            <a:pPr marL="457200" indent="-457200" algn="just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ISO/TS 20612:2007 -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Water Quality – Interlaboratory comparisons for proficiency testing of analytical  chemistry laboratories</a:t>
            </a:r>
          </a:p>
          <a:p>
            <a:pPr marL="457200" indent="-457200" algn="just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ISO/IEC 17043:2023 -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Conformity Assessment – General Requirements for Proficiency Testing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17F-4EA2-4748-BB70-505076C636CF}" type="datetime1">
              <a:rPr lang="en-IN" smtClean="0"/>
              <a:pPr/>
              <a:t>05-07-2023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5"/>
            <a:ext cx="8496944" cy="575542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Standards and guidelines for providing PT / </a:t>
            </a:r>
            <a:r>
              <a:rPr lang="en-IN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EQA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schemes</a:t>
            </a:r>
          </a:p>
          <a:p>
            <a:pPr algn="ctr"/>
            <a:endParaRPr lang="en-IN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e)   ISO 17034:2016 -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General requirements for the competence of reference material producers</a:t>
            </a:r>
          </a:p>
          <a:p>
            <a:pPr marL="457200" indent="-457200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f)   ISO-Guide 35: 2017 -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Reference materials – General and statistical principle for certification</a:t>
            </a:r>
          </a:p>
          <a:p>
            <a:pPr marL="457200" indent="-457200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g)  ISO 5725-1 to -6 -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Accuracy (trueness and precision) of measurement methods and results</a:t>
            </a:r>
          </a:p>
          <a:p>
            <a:pPr marL="457200" indent="-457200">
              <a:buFont typeface="+mj-lt"/>
              <a:buAutoNum type="alphaLcParenR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h) ISO 22117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- Microbiology of the food chain — Specific requirements and guidance for proficiency testing by interlaboratory comparison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CD2A-0E0E-4AC2-BE5B-C57D2306B063}" type="datetime1">
              <a:rPr lang="en-IN" smtClean="0"/>
              <a:pPr/>
              <a:t>05-07-2023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6117059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latin typeface="Arial" pitchFamily="34" charset="0"/>
                <a:cs typeface="Arial" pitchFamily="34" charset="0"/>
              </a:rPr>
              <a:t>ISO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13528:2022 - Statistical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Methods for use in Proficiency Testing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by Interlaboratory comparisons</a:t>
            </a:r>
          </a:p>
          <a:p>
            <a:pPr algn="ctr"/>
            <a:endParaRPr lang="en-IN" sz="500" b="1" dirty="0" smtClean="0">
              <a:latin typeface="Arial" pitchFamily="34" charset="0"/>
              <a:cs typeface="Arial" pitchFamily="34" charset="0"/>
            </a:endParaRPr>
          </a:p>
          <a:p>
            <a:endParaRPr lang="en-IN" sz="9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5 ways to determine the </a:t>
            </a:r>
            <a:r>
              <a:rPr lang="en-IN" sz="2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 </a:t>
            </a:r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more</a:t>
            </a:r>
          </a:p>
          <a:p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emphasis </a:t>
            </a:r>
            <a:r>
              <a:rPr lang="en-IN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its </a:t>
            </a:r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uncertainty</a:t>
            </a:r>
          </a:p>
          <a:p>
            <a:endParaRPr lang="en-IN" sz="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sz="3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200" b="1" dirty="0" smtClean="0">
                <a:latin typeface="Arial" pitchFamily="34" charset="0"/>
                <a:cs typeface="Arial" pitchFamily="34" charset="0"/>
              </a:rPr>
              <a:t>Formulation,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certified reference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material, results from one laboratory,  consensus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from expert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laboratories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consensus from participants</a:t>
            </a:r>
          </a:p>
          <a:p>
            <a:endParaRPr lang="en-IN" sz="700" b="1" dirty="0" smtClean="0">
              <a:latin typeface="Arial" pitchFamily="34" charset="0"/>
              <a:cs typeface="Arial" pitchFamily="34" charset="0"/>
            </a:endParaRPr>
          </a:p>
          <a:p>
            <a:endParaRPr lang="en-IN" sz="5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5 </a:t>
            </a:r>
            <a:r>
              <a:rPr lang="en-IN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ways to determine the </a:t>
            </a:r>
            <a:r>
              <a:rPr lang="en-IN" sz="2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SDPA</a:t>
            </a:r>
          </a:p>
          <a:p>
            <a:pPr>
              <a:buFont typeface="Wingdings" pitchFamily="2" charset="2"/>
              <a:buChar char="ü"/>
            </a:pPr>
            <a:endParaRPr lang="en-IN" sz="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350" indent="-6350" algn="just"/>
            <a:r>
              <a:rPr lang="en-IN" sz="2200" b="1" dirty="0" smtClean="0">
                <a:latin typeface="Arial" pitchFamily="34" charset="0"/>
                <a:cs typeface="Arial" pitchFamily="34" charset="0"/>
              </a:rPr>
              <a:t>perception of experts, by experience from prom previous PT rounds, from a general model, from results of a precision experiment, from data in a round of a PT scheme</a:t>
            </a:r>
          </a:p>
          <a:p>
            <a:pPr marL="6350" indent="-6350"/>
            <a:endParaRPr lang="en-IN" sz="300" b="1" dirty="0" smtClean="0">
              <a:latin typeface="Arial" pitchFamily="34" charset="0"/>
              <a:cs typeface="Arial" pitchFamily="34" charset="0"/>
            </a:endParaRPr>
          </a:p>
          <a:p>
            <a:endParaRPr lang="en-IN" sz="105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 ways to report </a:t>
            </a:r>
            <a:r>
              <a:rPr lang="en-IN" sz="2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Performance statistics</a:t>
            </a:r>
          </a:p>
          <a:p>
            <a:pPr>
              <a:buFont typeface="Wingdings" pitchFamily="2" charset="2"/>
              <a:buChar char="ü"/>
            </a:pPr>
            <a:endParaRPr lang="en-IN" sz="7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200" b="1" dirty="0" smtClean="0">
                <a:latin typeface="Arial" pitchFamily="34" charset="0"/>
                <a:cs typeface="Arial" pitchFamily="34" charset="0"/>
              </a:rPr>
              <a:t>Deviation,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percent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deviation, z-scores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, En-numbers, z’-scores,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Zeta-scores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en-IN" sz="2200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  score</a:t>
            </a:r>
            <a:endParaRPr lang="en-IN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8ABC-8F87-403B-931A-D96D4C704835}" type="datetime1">
              <a:rPr lang="en-IN" smtClean="0"/>
              <a:pPr/>
              <a:t>05-07-2023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76672"/>
            <a:ext cx="8136904" cy="550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ISO </a:t>
            </a:r>
            <a:r>
              <a:rPr lang="en-I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13528:2022 - Statistical </a:t>
            </a:r>
            <a:r>
              <a:rPr lang="en-IN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Methods for use in Proficiency Testing </a:t>
            </a:r>
            <a:r>
              <a:rPr lang="en-IN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by Interlaboratory comparisons</a:t>
            </a:r>
          </a:p>
          <a:p>
            <a:endParaRPr lang="en-IN" sz="1600" dirty="0"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Wingdings" pitchFamily="2" charset="2"/>
              <a:buChar char="ü"/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Preferred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statistical method for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calculation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of consensus mean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and standard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deviation: Algorithm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A.  Described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in Annex C (normative)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and also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in ISO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5725-5:1998</a:t>
            </a:r>
          </a:p>
          <a:p>
            <a:pPr marL="539750" indent="-539750" algn="just"/>
            <a:endParaRPr lang="en-IN" sz="1600" b="1" dirty="0"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Wingdings" pitchFamily="2" charset="2"/>
              <a:buChar char="ü"/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also allowed: Other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calculation methods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, provided that they have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a sound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statistical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F0A6-DA1B-47C1-8132-78335F4711CB}" type="datetime1">
              <a:rPr lang="en-IN" smtClean="0"/>
              <a:pPr/>
              <a:t>05-07-2023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332656"/>
            <a:ext cx="7560840" cy="590465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IUPAC</a:t>
            </a:r>
            <a:r>
              <a:rPr lang="en-IN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Technical Report </a:t>
            </a:r>
            <a:r>
              <a:rPr lang="en-IN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1/2006 - The </a:t>
            </a:r>
            <a:r>
              <a:rPr lang="en-IN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International Harmonized Protocol for the Proficiency </a:t>
            </a:r>
            <a:r>
              <a:rPr lang="en-IN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Testing of </a:t>
            </a:r>
            <a:r>
              <a:rPr lang="en-IN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Analytical Chemistry </a:t>
            </a:r>
            <a:r>
              <a:rPr lang="en-IN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Laboratories</a:t>
            </a:r>
          </a:p>
          <a:p>
            <a:endParaRPr lang="en-IN" sz="2000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Several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ways to determine </a:t>
            </a:r>
            <a:r>
              <a:rPr lang="en-I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, but the provider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must report an uncertainty to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the participants</a:t>
            </a:r>
          </a:p>
          <a:p>
            <a:pPr marL="360363" indent="-360363" algn="just"/>
            <a:endParaRPr lang="en-IN" b="1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calculation of </a:t>
            </a:r>
            <a:r>
              <a:rPr lang="en-I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consensus mean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Alg. A (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called H15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here) is recommended, but with a check, if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the distribution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IN" sz="2200" b="1" dirty="0" err="1" smtClean="0">
                <a:latin typeface="Arial" pitchFamily="34" charset="0"/>
                <a:cs typeface="Arial" pitchFamily="34" charset="0"/>
              </a:rPr>
              <a:t>unimodal</a:t>
            </a:r>
            <a:endParaRPr lang="en-IN" sz="2200" b="1" dirty="0" smtClean="0"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endParaRPr lang="en-IN" b="1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en-I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Performance statistics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- only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the use of z-scores is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recommended</a:t>
            </a:r>
          </a:p>
          <a:p>
            <a:pPr marL="360363" indent="-360363" algn="just"/>
            <a:endParaRPr lang="en-IN" b="1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of the </a:t>
            </a:r>
            <a:r>
              <a:rPr lang="en-I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SDPA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en-IN" sz="2200" b="1" dirty="0">
                <a:latin typeface="Arial" pitchFamily="34" charset="0"/>
                <a:cs typeface="Arial" pitchFamily="34" charset="0"/>
              </a:rPr>
              <a:t>Only value determined by fitness-for-purpose </a:t>
            </a:r>
            <a:r>
              <a:rPr lang="en-IN" sz="2200" b="1" dirty="0" smtClean="0">
                <a:latin typeface="Arial" pitchFamily="34" charset="0"/>
                <a:cs typeface="Arial" pitchFamily="34" charset="0"/>
              </a:rPr>
              <a:t>is recommended.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503-9E84-4EB0-9318-C89DB8F55619}" type="datetime1">
              <a:rPr lang="en-IN" smtClean="0"/>
              <a:pPr/>
              <a:t>05-07-2023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404664"/>
            <a:ext cx="808373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ISO/IEC 17043: </a:t>
            </a:r>
            <a:r>
              <a:rPr lang="en-IN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2023 -– ANNEX B – STATISTICAL METHODS FOR PT (Informative)</a:t>
            </a:r>
          </a:p>
          <a:p>
            <a:pPr algn="ctr"/>
            <a:endParaRPr lang="en-IN" sz="14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General</a:t>
            </a:r>
          </a:p>
          <a:p>
            <a:pPr marL="0" lvl="1"/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Assessment of PT item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homogeneity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stability</a:t>
            </a:r>
          </a:p>
          <a:p>
            <a:pPr marL="0" lvl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Determination of 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its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uncertainty </a:t>
            </a:r>
          </a:p>
          <a:p>
            <a:pPr marL="0" lvl="1"/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.1 Calculation of Performance statistics -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Performance for quantitative results </a:t>
            </a:r>
          </a:p>
          <a:p>
            <a:pPr marL="0" lvl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B.4.2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Calculation of performance statistics -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Performance for nominal and ordinal results </a:t>
            </a:r>
          </a:p>
          <a:p>
            <a:pPr marL="0" lvl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B.5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Evaluation of performance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8168-183E-429E-B3BD-4AFF569DFE56}" type="datetime1">
              <a:rPr lang="en-IN" smtClean="0"/>
              <a:pPr/>
              <a:t>05-07-2023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475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Standards and Guidelines for the statistical treatment of PT data  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xavier</dc:creator>
  <cp:lastModifiedBy>User1</cp:lastModifiedBy>
  <cp:revision>31</cp:revision>
  <dcterms:created xsi:type="dcterms:W3CDTF">2011-09-05T09:37:03Z</dcterms:created>
  <dcterms:modified xsi:type="dcterms:W3CDTF">2023-07-05T13:49:27Z</dcterms:modified>
</cp:coreProperties>
</file>