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9" r:id="rId3"/>
    <p:sldId id="260" r:id="rId4"/>
    <p:sldId id="262" r:id="rId5"/>
    <p:sldId id="263" r:id="rId6"/>
    <p:sldId id="264" r:id="rId7"/>
    <p:sldId id="265" r:id="rId8"/>
    <p:sldId id="266" r:id="rId9"/>
    <p:sldId id="267" r:id="rId10"/>
    <p:sldId id="268" r:id="rId11"/>
    <p:sldId id="271"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A3FFFF"/>
    <a:srgbClr val="66FFFF"/>
    <a:srgbClr val="FFFFA3"/>
    <a:srgbClr val="FFFF81"/>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C36767-ACA9-407A-9A29-4A437153BBCE}" type="datetimeFigureOut">
              <a:rPr lang="en-IN" smtClean="0"/>
              <a:t>27-06-2023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75C045-0CFB-481B-8CA3-7DE676DABBA3}"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58D316F-ECE3-4430-AC3D-C44030EBCB82}" type="datetime1">
              <a:rPr lang="en-US" smtClean="0"/>
              <a:t>6/27/2023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95EFE8-3373-4321-AE27-E28192ADC02C}" type="datetime1">
              <a:rPr lang="en-US" smtClean="0"/>
              <a:t>6/27/2023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AD676E7-78D4-405A-9788-DB49C892992E}" type="datetime1">
              <a:rPr lang="en-US" smtClean="0"/>
              <a:t>6/27/2023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60D1CD6-E7DC-40AD-8AB6-1E8EBB6EDF55}" type="datetime1">
              <a:rPr lang="en-US" smtClean="0"/>
              <a:t>6/27/2023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351B4-2940-4955-8603-F8AF046FEAAB}" type="datetime1">
              <a:rPr lang="en-US" smtClean="0"/>
              <a:t>6/27/2023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C3514A9-EABC-41AF-9919-076E75EFB739}" type="datetime1">
              <a:rPr lang="en-US" smtClean="0"/>
              <a:t>6/27/2023</a:t>
            </a:fld>
            <a:endParaRPr lang="en-IN"/>
          </a:p>
        </p:txBody>
      </p:sp>
      <p:sp>
        <p:nvSpPr>
          <p:cNvPr id="6" name="Footer Placeholder 5"/>
          <p:cNvSpPr>
            <a:spLocks noGrp="1"/>
          </p:cNvSpPr>
          <p:nvPr>
            <p:ph type="ftr" sz="quarter" idx="11"/>
          </p:nvPr>
        </p:nvSpPr>
        <p:spPr/>
        <p:txBody>
          <a:bodyPr/>
          <a:lstStyle/>
          <a:p>
            <a:r>
              <a:rPr lang="en-IN" smtClean="0"/>
              <a:t>S.SUBRAMANIAN</a:t>
            </a:r>
            <a:endParaRPr lang="en-IN"/>
          </a:p>
        </p:txBody>
      </p:sp>
      <p:sp>
        <p:nvSpPr>
          <p:cNvPr id="7" name="Slide Number Placeholder 6"/>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93A3202-BF67-4B50-8599-204F28D93FDB}" type="datetime1">
              <a:rPr lang="en-US" smtClean="0"/>
              <a:t>6/27/2023</a:t>
            </a:fld>
            <a:endParaRPr lang="en-IN"/>
          </a:p>
        </p:txBody>
      </p:sp>
      <p:sp>
        <p:nvSpPr>
          <p:cNvPr id="8" name="Footer Placeholder 7"/>
          <p:cNvSpPr>
            <a:spLocks noGrp="1"/>
          </p:cNvSpPr>
          <p:nvPr>
            <p:ph type="ftr" sz="quarter" idx="11"/>
          </p:nvPr>
        </p:nvSpPr>
        <p:spPr/>
        <p:txBody>
          <a:bodyPr/>
          <a:lstStyle/>
          <a:p>
            <a:r>
              <a:rPr lang="en-IN" smtClean="0"/>
              <a:t>S.SUBRAMANIAN</a:t>
            </a:r>
            <a:endParaRPr lang="en-IN"/>
          </a:p>
        </p:txBody>
      </p:sp>
      <p:sp>
        <p:nvSpPr>
          <p:cNvPr id="9" name="Slide Number Placeholder 8"/>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C445D56-AF9A-4318-811B-7966365202C5}" type="datetime1">
              <a:rPr lang="en-US" smtClean="0"/>
              <a:t>6/27/2023</a:t>
            </a:fld>
            <a:endParaRPr lang="en-IN"/>
          </a:p>
        </p:txBody>
      </p:sp>
      <p:sp>
        <p:nvSpPr>
          <p:cNvPr id="4" name="Footer Placeholder 3"/>
          <p:cNvSpPr>
            <a:spLocks noGrp="1"/>
          </p:cNvSpPr>
          <p:nvPr>
            <p:ph type="ftr" sz="quarter" idx="11"/>
          </p:nvPr>
        </p:nvSpPr>
        <p:spPr/>
        <p:txBody>
          <a:bodyPr/>
          <a:lstStyle/>
          <a:p>
            <a:r>
              <a:rPr lang="en-IN" smtClean="0"/>
              <a:t>S.SUBRAMANIAN</a:t>
            </a:r>
            <a:endParaRPr lang="en-IN"/>
          </a:p>
        </p:txBody>
      </p:sp>
      <p:sp>
        <p:nvSpPr>
          <p:cNvPr id="5" name="Slide Number Placeholder 4"/>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CB6BC-C253-4EF9-A461-ECFD5327AAE2}" type="datetime1">
              <a:rPr lang="en-US" smtClean="0"/>
              <a:t>6/27/2023</a:t>
            </a:fld>
            <a:endParaRPr lang="en-IN"/>
          </a:p>
        </p:txBody>
      </p:sp>
      <p:sp>
        <p:nvSpPr>
          <p:cNvPr id="3" name="Footer Placeholder 2"/>
          <p:cNvSpPr>
            <a:spLocks noGrp="1"/>
          </p:cNvSpPr>
          <p:nvPr>
            <p:ph type="ftr" sz="quarter" idx="11"/>
          </p:nvPr>
        </p:nvSpPr>
        <p:spPr/>
        <p:txBody>
          <a:bodyPr/>
          <a:lstStyle/>
          <a:p>
            <a:r>
              <a:rPr lang="en-IN" smtClean="0"/>
              <a:t>S.SUBRAMANIAN</a:t>
            </a:r>
            <a:endParaRPr lang="en-IN"/>
          </a:p>
        </p:txBody>
      </p:sp>
      <p:sp>
        <p:nvSpPr>
          <p:cNvPr id="4" name="Slide Number Placeholder 3"/>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9B9C74-F589-4B28-8750-0B2199CAE086}" type="datetime1">
              <a:rPr lang="en-US" smtClean="0"/>
              <a:t>6/27/2023</a:t>
            </a:fld>
            <a:endParaRPr lang="en-IN"/>
          </a:p>
        </p:txBody>
      </p:sp>
      <p:sp>
        <p:nvSpPr>
          <p:cNvPr id="6" name="Footer Placeholder 5"/>
          <p:cNvSpPr>
            <a:spLocks noGrp="1"/>
          </p:cNvSpPr>
          <p:nvPr>
            <p:ph type="ftr" sz="quarter" idx="11"/>
          </p:nvPr>
        </p:nvSpPr>
        <p:spPr/>
        <p:txBody>
          <a:bodyPr/>
          <a:lstStyle/>
          <a:p>
            <a:r>
              <a:rPr lang="en-IN" smtClean="0"/>
              <a:t>S.SUBRAMANIAN</a:t>
            </a:r>
            <a:endParaRPr lang="en-IN"/>
          </a:p>
        </p:txBody>
      </p:sp>
      <p:sp>
        <p:nvSpPr>
          <p:cNvPr id="7" name="Slide Number Placeholder 6"/>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B44EDC-06E1-41BE-92E9-76A300D5E0BE}" type="datetime1">
              <a:rPr lang="en-US" smtClean="0"/>
              <a:t>6/27/2023</a:t>
            </a:fld>
            <a:endParaRPr lang="en-IN"/>
          </a:p>
        </p:txBody>
      </p:sp>
      <p:sp>
        <p:nvSpPr>
          <p:cNvPr id="6" name="Footer Placeholder 5"/>
          <p:cNvSpPr>
            <a:spLocks noGrp="1"/>
          </p:cNvSpPr>
          <p:nvPr>
            <p:ph type="ftr" sz="quarter" idx="11"/>
          </p:nvPr>
        </p:nvSpPr>
        <p:spPr/>
        <p:txBody>
          <a:bodyPr/>
          <a:lstStyle/>
          <a:p>
            <a:r>
              <a:rPr lang="en-IN" smtClean="0"/>
              <a:t>S.SUBRAMANIAN</a:t>
            </a:r>
            <a:endParaRPr lang="en-IN"/>
          </a:p>
        </p:txBody>
      </p:sp>
      <p:sp>
        <p:nvSpPr>
          <p:cNvPr id="7" name="Slide Number Placeholder 6"/>
          <p:cNvSpPr>
            <a:spLocks noGrp="1"/>
          </p:cNvSpPr>
          <p:nvPr>
            <p:ph type="sldNum" sz="quarter" idx="12"/>
          </p:nvPr>
        </p:nvSpPr>
        <p:spPr/>
        <p:txBody>
          <a:bodyPr/>
          <a:lstStyle/>
          <a:p>
            <a:fld id="{A95513EA-150E-43FC-8179-1EEFFD41BFB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D296A-F31E-4606-91F6-61ABF91051CF}" type="datetime1">
              <a:rPr lang="en-US" smtClean="0"/>
              <a:t>6/27/2023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S.SUBRAMANIAN</a:t>
            </a: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513EA-150E-43FC-8179-1EEFFD41BFB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1345"/>
            <a:ext cx="7772400" cy="4693879"/>
          </a:xfrm>
          <a:solidFill>
            <a:schemeClr val="accent6">
              <a:lumMod val="40000"/>
              <a:lumOff val="60000"/>
            </a:schemeClr>
          </a:solidFill>
          <a:ln w="28575">
            <a:solidFill>
              <a:schemeClr val="tx1"/>
            </a:solidFill>
          </a:ln>
        </p:spPr>
        <p:txBody>
          <a:bodyPr>
            <a:normAutofit fontScale="90000"/>
          </a:bodyPr>
          <a:lstStyle/>
          <a:p>
            <a:r>
              <a:rPr lang="en-IN" b="1" dirty="0" smtClean="0">
                <a:solidFill>
                  <a:srgbClr val="0000FF"/>
                </a:solidFill>
                <a:latin typeface="Tahoma" pitchFamily="34" charset="0"/>
                <a:ea typeface="Tahoma" pitchFamily="34" charset="0"/>
                <a:cs typeface="Tahoma" pitchFamily="34" charset="0"/>
              </a:rPr>
              <a:t>PT statistics for small number of participants</a:t>
            </a:r>
            <a:br>
              <a:rPr lang="en-IN" b="1" dirty="0" smtClean="0">
                <a:solidFill>
                  <a:srgbClr val="0000FF"/>
                </a:solidFill>
                <a:latin typeface="Tahoma" pitchFamily="34" charset="0"/>
                <a:ea typeface="Tahoma" pitchFamily="34" charset="0"/>
                <a:cs typeface="Tahoma" pitchFamily="34" charset="0"/>
              </a:rPr>
            </a:br>
            <a:r>
              <a:rPr lang="en-IN" b="1" dirty="0" smtClean="0">
                <a:solidFill>
                  <a:srgbClr val="0000FF"/>
                </a:solidFill>
                <a:latin typeface="Tahoma" pitchFamily="34" charset="0"/>
                <a:ea typeface="Tahoma" pitchFamily="34" charset="0"/>
                <a:cs typeface="Tahoma" pitchFamily="34" charset="0"/>
              </a:rPr>
              <a:t>(Annex D of ISO 13528)</a:t>
            </a:r>
            <a:br>
              <a:rPr lang="en-IN" b="1" dirty="0" smtClean="0">
                <a:solidFill>
                  <a:srgbClr val="0000FF"/>
                </a:solidFill>
                <a:latin typeface="Tahoma" pitchFamily="34" charset="0"/>
                <a:ea typeface="Tahoma" pitchFamily="34" charset="0"/>
                <a:cs typeface="Tahoma" pitchFamily="34" charset="0"/>
              </a:rPr>
            </a:br>
            <a:r>
              <a:rPr lang="en-IN" b="1" dirty="0" smtClean="0">
                <a:solidFill>
                  <a:srgbClr val="0000FF"/>
                </a:solidFill>
                <a:latin typeface="Tahoma" pitchFamily="34" charset="0"/>
                <a:ea typeface="Tahoma" pitchFamily="34" charset="0"/>
                <a:cs typeface="Tahoma" pitchFamily="34" charset="0"/>
              </a:rPr>
              <a:t/>
            </a:r>
            <a:br>
              <a:rPr lang="en-IN" b="1" dirty="0" smtClean="0">
                <a:solidFill>
                  <a:srgbClr val="0000FF"/>
                </a:solidFill>
                <a:latin typeface="Tahoma" pitchFamily="34" charset="0"/>
                <a:ea typeface="Tahoma" pitchFamily="34" charset="0"/>
                <a:cs typeface="Tahoma" pitchFamily="34" charset="0"/>
              </a:rPr>
            </a:br>
            <a:r>
              <a:rPr lang="en-IN" b="1" dirty="0" smtClean="0">
                <a:solidFill>
                  <a:srgbClr val="0000FF"/>
                </a:solidFill>
                <a:latin typeface="Tahoma" pitchFamily="34" charset="0"/>
                <a:ea typeface="Tahoma" pitchFamily="34" charset="0"/>
                <a:cs typeface="Tahoma" pitchFamily="34" charset="0"/>
              </a:rPr>
              <a:t/>
            </a:r>
            <a:br>
              <a:rPr lang="en-IN" b="1" dirty="0" smtClean="0">
                <a:solidFill>
                  <a:srgbClr val="0000FF"/>
                </a:solidFill>
                <a:latin typeface="Tahoma" pitchFamily="34" charset="0"/>
                <a:ea typeface="Tahoma" pitchFamily="34" charset="0"/>
                <a:cs typeface="Tahoma" pitchFamily="34" charset="0"/>
              </a:rPr>
            </a:br>
            <a:r>
              <a:rPr lang="en-IN" b="1" dirty="0" smtClean="0">
                <a:solidFill>
                  <a:srgbClr val="FF0000"/>
                </a:solidFill>
                <a:latin typeface="Tahoma" pitchFamily="34" charset="0"/>
                <a:ea typeface="Tahoma" pitchFamily="34" charset="0"/>
                <a:cs typeface="Tahoma" pitchFamily="34" charset="0"/>
              </a:rPr>
              <a:t>S.SUBRAMANIAN</a:t>
            </a:r>
            <a:br>
              <a:rPr lang="en-IN" b="1" dirty="0" smtClean="0">
                <a:solidFill>
                  <a:srgbClr val="FF0000"/>
                </a:solidFill>
                <a:latin typeface="Tahoma" pitchFamily="34" charset="0"/>
                <a:ea typeface="Tahoma" pitchFamily="34" charset="0"/>
                <a:cs typeface="Tahoma" pitchFamily="34" charset="0"/>
              </a:rPr>
            </a:br>
            <a:endParaRPr lang="en-IN" b="1" dirty="0">
              <a:solidFill>
                <a:srgbClr val="0000FF"/>
              </a:solidFill>
              <a:latin typeface="Tahoma" pitchFamily="34" charset="0"/>
              <a:ea typeface="Tahoma" pitchFamily="34" charset="0"/>
              <a:cs typeface="Tahoma" pitchFamily="34" charset="0"/>
            </a:endParaRPr>
          </a:p>
        </p:txBody>
      </p:sp>
      <p:sp>
        <p:nvSpPr>
          <p:cNvPr id="3" name="Date Placeholder 2"/>
          <p:cNvSpPr>
            <a:spLocks noGrp="1"/>
          </p:cNvSpPr>
          <p:nvPr>
            <p:ph type="dt" sz="half" idx="10"/>
          </p:nvPr>
        </p:nvSpPr>
        <p:spPr/>
        <p:txBody>
          <a:bodyPr/>
          <a:lstStyle/>
          <a:p>
            <a:fld id="{4FE2DBBF-6586-497B-96CD-2AD1560C6075}" type="datetime1">
              <a:rPr lang="en-US" smtClean="0"/>
              <a:t>6/27/2023</a:t>
            </a:fld>
            <a:endParaRPr lang="en-IN"/>
          </a:p>
        </p:txBody>
      </p:sp>
      <p:sp>
        <p:nvSpPr>
          <p:cNvPr id="4" name="Slide Number Placeholder 3"/>
          <p:cNvSpPr>
            <a:spLocks noGrp="1"/>
          </p:cNvSpPr>
          <p:nvPr>
            <p:ph type="sldNum" sz="quarter" idx="12"/>
          </p:nvPr>
        </p:nvSpPr>
        <p:spPr/>
        <p:txBody>
          <a:bodyPr/>
          <a:lstStyle/>
          <a:p>
            <a:fld id="{A95513EA-150E-43FC-8179-1EEFFD41BFB7}" type="slidenum">
              <a:rPr lang="en-IN" smtClean="0"/>
              <a:pPr/>
              <a:t>1</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850106"/>
          </a:xfrm>
          <a:solidFill>
            <a:srgbClr val="B7FFFF"/>
          </a:solidFill>
          <a:ln w="28575">
            <a:solidFill>
              <a:schemeClr val="tx1"/>
            </a:solidFill>
          </a:ln>
        </p:spPr>
        <p:txBody>
          <a:bodyPr>
            <a:normAutofit/>
          </a:bodyPr>
          <a:lstStyle/>
          <a:p>
            <a:r>
              <a:rPr lang="en-IN" sz="3200" b="1" dirty="0" smtClean="0">
                <a:latin typeface="Tahoma" pitchFamily="34" charset="0"/>
                <a:ea typeface="Tahoma" pitchFamily="34" charset="0"/>
                <a:cs typeface="Tahoma" pitchFamily="34" charset="0"/>
              </a:rPr>
              <a:t>Annex D approach when “p” is &lt; 12</a:t>
            </a:r>
            <a:endParaRPr lang="en-IN" sz="3200"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268760"/>
            <a:ext cx="8291264" cy="4896544"/>
          </a:xfrm>
          <a:solidFill>
            <a:schemeClr val="accent2">
              <a:lumMod val="20000"/>
              <a:lumOff val="80000"/>
            </a:schemeClr>
          </a:solidFill>
          <a:ln w="28575">
            <a:solidFill>
              <a:schemeClr val="tx1"/>
            </a:solidFill>
          </a:ln>
        </p:spPr>
        <p:txBody>
          <a:bodyPr>
            <a:noAutofit/>
          </a:bodyPr>
          <a:lstStyle/>
          <a:p>
            <a:pPr marL="0" indent="0" algn="just">
              <a:buNone/>
            </a:pPr>
            <a:r>
              <a:rPr lang="en-IN" sz="2400" b="1" u="sng" dirty="0" smtClean="0">
                <a:solidFill>
                  <a:srgbClr val="FF0000"/>
                </a:solidFill>
                <a:latin typeface="Arial" pitchFamily="34" charset="0"/>
                <a:cs typeface="Arial" pitchFamily="34" charset="0"/>
              </a:rPr>
              <a:t>Step 4:</a:t>
            </a:r>
            <a:r>
              <a:rPr lang="en-IN" sz="2400" b="1" dirty="0" smtClean="0">
                <a:solidFill>
                  <a:srgbClr val="FF0000"/>
                </a:solidFill>
                <a:latin typeface="Arial" pitchFamily="34" charset="0"/>
                <a:cs typeface="Arial" pitchFamily="34" charset="0"/>
              </a:rPr>
              <a:t> </a:t>
            </a:r>
            <a:r>
              <a:rPr lang="en-IN" sz="2400" b="1" dirty="0" smtClean="0">
                <a:latin typeface="Arial" pitchFamily="34" charset="0"/>
                <a:cs typeface="Arial" pitchFamily="34" charset="0"/>
              </a:rPr>
              <a:t>Ensure that the performance of (outliers/ blunders) identified as per step-1 is not satisfactory. If it is not so, don’t consider such result as blunder and go to step-2.</a:t>
            </a:r>
          </a:p>
          <a:p>
            <a:pPr marL="0" indent="0" algn="just">
              <a:buNone/>
            </a:pPr>
            <a:endParaRPr lang="en-IN" sz="1100" b="1" dirty="0" smtClean="0">
              <a:solidFill>
                <a:srgbClr val="0000FF"/>
              </a:solidFill>
              <a:latin typeface="Arial" pitchFamily="34" charset="0"/>
              <a:ea typeface="Tahoma" pitchFamily="34" charset="0"/>
              <a:cs typeface="Arial" pitchFamily="34" charset="0"/>
            </a:endParaRPr>
          </a:p>
          <a:p>
            <a:pPr marL="0" indent="0" algn="just">
              <a:buNone/>
            </a:pPr>
            <a:r>
              <a:rPr lang="en-IN" sz="2800" b="1" dirty="0" err="1" smtClean="0">
                <a:solidFill>
                  <a:srgbClr val="0000FF"/>
                </a:solidFill>
                <a:latin typeface="Arial" pitchFamily="34" charset="0"/>
                <a:ea typeface="Tahoma" pitchFamily="34" charset="0"/>
                <a:cs typeface="Arial" pitchFamily="34" charset="0"/>
              </a:rPr>
              <a:t>i.e</a:t>
            </a:r>
            <a:r>
              <a:rPr lang="en-IN" sz="2800" b="1" dirty="0" smtClean="0">
                <a:solidFill>
                  <a:srgbClr val="0000FF"/>
                </a:solidFill>
                <a:latin typeface="Arial" pitchFamily="34" charset="0"/>
                <a:ea typeface="Tahoma" pitchFamily="34" charset="0"/>
                <a:cs typeface="Arial" pitchFamily="34" charset="0"/>
              </a:rPr>
              <a:t>  </a:t>
            </a:r>
            <a:r>
              <a:rPr lang="en-IN" sz="2800" b="1" u="sng" dirty="0" smtClean="0">
                <a:solidFill>
                  <a:srgbClr val="0000FF"/>
                </a:solidFill>
                <a:latin typeface="Arial" pitchFamily="34" charset="0"/>
                <a:ea typeface="Tahoma" pitchFamily="34" charset="0"/>
                <a:cs typeface="Arial" pitchFamily="34" charset="0"/>
              </a:rPr>
              <a:t>Do not consider such a result as blunder </a:t>
            </a:r>
            <a:r>
              <a:rPr lang="en-IN" sz="2800" b="1" dirty="0" smtClean="0">
                <a:solidFill>
                  <a:srgbClr val="0000FF"/>
                </a:solidFill>
                <a:latin typeface="Arial" pitchFamily="34" charset="0"/>
                <a:ea typeface="Tahoma" pitchFamily="34" charset="0"/>
                <a:cs typeface="Arial" pitchFamily="34" charset="0"/>
              </a:rPr>
              <a:t>which is identified earlier as a blunder by Grubbs’ test or other means, but performance is not “unsatisfactory”. Recalculate  both assigned value as well as SDPA by including the lab result which was originally identified as blunder.</a:t>
            </a:r>
          </a:p>
        </p:txBody>
      </p:sp>
      <p:sp>
        <p:nvSpPr>
          <p:cNvPr id="4" name="Date Placeholder 3"/>
          <p:cNvSpPr>
            <a:spLocks noGrp="1"/>
          </p:cNvSpPr>
          <p:nvPr>
            <p:ph type="dt" sz="half" idx="10"/>
          </p:nvPr>
        </p:nvSpPr>
        <p:spPr/>
        <p:txBody>
          <a:bodyPr/>
          <a:lstStyle/>
          <a:p>
            <a:fld id="{6EF7B66A-15B5-491E-B21C-8AF9FDFD9074}" type="datetime1">
              <a:rPr lang="en-US" smtClean="0"/>
              <a:t>6/27/2023</a:t>
            </a:fld>
            <a:endParaRPr lang="en-IN"/>
          </a:p>
        </p:txBody>
      </p:sp>
      <p:sp>
        <p:nvSpPr>
          <p:cNvPr id="5" name="Slide Number Placeholder 4"/>
          <p:cNvSpPr>
            <a:spLocks noGrp="1"/>
          </p:cNvSpPr>
          <p:nvPr>
            <p:ph type="sldNum" sz="quarter" idx="12"/>
          </p:nvPr>
        </p:nvSpPr>
        <p:spPr/>
        <p:txBody>
          <a:bodyPr/>
          <a:lstStyle/>
          <a:p>
            <a:fld id="{A95513EA-150E-43FC-8179-1EEFFD41BFB7}" type="slidenum">
              <a:rPr lang="en-IN" sz="2400" b="1" smtClean="0">
                <a:solidFill>
                  <a:srgbClr val="0000FF"/>
                </a:solidFill>
              </a:rPr>
              <a:pPr/>
              <a:t>10</a:t>
            </a:fld>
            <a:endParaRPr lang="en-IN" sz="2400" b="1" dirty="0">
              <a:solidFill>
                <a:srgbClr val="0000FF"/>
              </a:solidFill>
            </a:endParaRPr>
          </a:p>
        </p:txBody>
      </p:sp>
      <p:sp>
        <p:nvSpPr>
          <p:cNvPr id="6" name="Footer Placeholder 5"/>
          <p:cNvSpPr>
            <a:spLocks noGrp="1"/>
          </p:cNvSpPr>
          <p:nvPr>
            <p:ph type="ftr" sz="quarter" idx="11"/>
          </p:nvPr>
        </p:nvSpPr>
        <p:spPr/>
        <p:txBody>
          <a:bodyPr/>
          <a:lstStyle/>
          <a:p>
            <a:r>
              <a:rPr lang="en-IN" smtClean="0"/>
              <a:t>S.SUBRAMANIAN</a:t>
            </a: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8"/>
            <a:ext cx="8229600" cy="811020"/>
          </a:xfrm>
          <a:solidFill>
            <a:srgbClr val="A3FFFF"/>
          </a:solidFill>
          <a:ln w="28575">
            <a:solidFill>
              <a:schemeClr val="tx1"/>
            </a:solidFill>
          </a:ln>
        </p:spPr>
        <p:txBody>
          <a:bodyPr>
            <a:noAutofit/>
          </a:bodyPr>
          <a:lstStyle/>
          <a:p>
            <a:r>
              <a:rPr lang="en-IN" sz="2000" b="1" dirty="0" smtClean="0">
                <a:latin typeface="Tahoma" pitchFamily="34" charset="0"/>
                <a:ea typeface="Tahoma" pitchFamily="34" charset="0"/>
                <a:cs typeface="Tahoma" pitchFamily="34" charset="0"/>
              </a:rPr>
              <a:t>Annex D approach when “p” is &lt; 12</a:t>
            </a:r>
            <a:br>
              <a:rPr lang="en-IN" sz="2000" b="1" dirty="0" smtClean="0">
                <a:latin typeface="Tahoma" pitchFamily="34" charset="0"/>
                <a:ea typeface="Tahoma" pitchFamily="34" charset="0"/>
                <a:cs typeface="Tahoma" pitchFamily="34" charset="0"/>
              </a:rPr>
            </a:br>
            <a:r>
              <a:rPr lang="en-IN" sz="2000" b="1" dirty="0" smtClean="0">
                <a:latin typeface="Tahoma" pitchFamily="34" charset="0"/>
                <a:ea typeface="Tahoma" pitchFamily="34" charset="0"/>
                <a:cs typeface="Tahoma" pitchFamily="34" charset="0"/>
              </a:rPr>
              <a:t>SDPA determined using formula given in Annex D</a:t>
            </a:r>
            <a:endParaRPr lang="en-IN" sz="2000" dirty="0">
              <a:solidFill>
                <a:srgbClr val="FF0000"/>
              </a:solidFill>
            </a:endParaRPr>
          </a:p>
        </p:txBody>
      </p:sp>
      <p:sp>
        <p:nvSpPr>
          <p:cNvPr id="5" name="Slide Number Placeholder 4"/>
          <p:cNvSpPr>
            <a:spLocks noGrp="1"/>
          </p:cNvSpPr>
          <p:nvPr>
            <p:ph type="sldNum" sz="quarter" idx="12"/>
          </p:nvPr>
        </p:nvSpPr>
        <p:spPr/>
        <p:txBody>
          <a:bodyPr/>
          <a:lstStyle/>
          <a:p>
            <a:fld id="{4A46459A-E173-44B3-B435-8051A57E170B}" type="slidenum">
              <a:rPr lang="en-IN" smtClean="0"/>
              <a:pPr/>
              <a:t>11</a:t>
            </a:fld>
            <a:endParaRPr lang="en-IN" dirty="0"/>
          </a:p>
        </p:txBody>
      </p:sp>
      <p:graphicFrame>
        <p:nvGraphicFramePr>
          <p:cNvPr id="9" name="Table 8"/>
          <p:cNvGraphicFramePr>
            <a:graphicFrameLocks noGrp="1"/>
          </p:cNvGraphicFramePr>
          <p:nvPr/>
        </p:nvGraphicFramePr>
        <p:xfrm>
          <a:off x="539551" y="1103364"/>
          <a:ext cx="8136904" cy="5364076"/>
        </p:xfrm>
        <a:graphic>
          <a:graphicData uri="http://schemas.openxmlformats.org/drawingml/2006/table">
            <a:tbl>
              <a:tblPr/>
              <a:tblGrid>
                <a:gridCol w="765645"/>
                <a:gridCol w="172289"/>
                <a:gridCol w="2000420"/>
                <a:gridCol w="1607536"/>
                <a:gridCol w="1214751"/>
                <a:gridCol w="2376263"/>
              </a:tblGrid>
              <a:tr h="291814">
                <a:tc>
                  <a:txBody>
                    <a:bodyPr/>
                    <a:lstStyle/>
                    <a:p>
                      <a:pPr>
                        <a:lnSpc>
                          <a:spcPct val="115000"/>
                        </a:lnSpc>
                      </a:pPr>
                      <a:endParaRPr lang="en-IN" sz="800" dirty="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Code</a:t>
                      </a:r>
                      <a:endParaRPr lang="en-IN" sz="105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IN"/>
                    </a:p>
                  </a:txBody>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Value</a:t>
                      </a:r>
                      <a:endParaRPr lang="en-IN" sz="105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IN" sz="1800" b="1" dirty="0" smtClean="0">
                          <a:solidFill>
                            <a:srgbClr val="000000"/>
                          </a:solidFill>
                          <a:latin typeface="Arial"/>
                          <a:ea typeface="Calibri"/>
                          <a:cs typeface="Times New Roman"/>
                        </a:rPr>
                        <a:t>Deviation</a:t>
                      </a:r>
                      <a:endParaRPr lang="en-IN" sz="105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IN" sz="1800" b="1" dirty="0">
                          <a:latin typeface="Arial"/>
                          <a:ea typeface="Times New Roman"/>
                          <a:cs typeface="Times New Roman"/>
                        </a:rPr>
                        <a:t>Z' Score</a:t>
                      </a:r>
                      <a:endParaRPr lang="en-IN" sz="105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91814">
                <a:tc>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LAB-08</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a:solidFill>
                            <a:srgbClr val="000000"/>
                          </a:solidFill>
                          <a:latin typeface="Arial"/>
                          <a:ea typeface="Times New Roman"/>
                          <a:cs typeface="Times New Roman"/>
                        </a:rPr>
                        <a:t>240 </a:t>
                      </a:r>
                      <a:endParaRPr lang="en-IN" sz="1050" b="1">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33.00</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-1.22</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4">
                <a:tc>
                  <a:txBody>
                    <a:bodyPr/>
                    <a:lstStyle/>
                    <a:p>
                      <a:pPr>
                        <a:lnSpc>
                          <a:spcPct val="115000"/>
                        </a:lnSpc>
                      </a:pPr>
                      <a:endParaRPr lang="en-IN" sz="800" dirty="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LAB-07</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a:solidFill>
                            <a:srgbClr val="000000"/>
                          </a:solidFill>
                          <a:latin typeface="Arial"/>
                          <a:ea typeface="Times New Roman"/>
                          <a:cs typeface="Times New Roman"/>
                        </a:rPr>
                        <a:t>267 </a:t>
                      </a:r>
                      <a:endParaRPr lang="en-IN" sz="1050" b="1">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6.00</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a:ea typeface="Times New Roman"/>
                          <a:cs typeface="Times New Roman"/>
                        </a:rPr>
                        <a:t>-0.22</a:t>
                      </a:r>
                      <a:endParaRPr lang="en-IN" sz="1050" b="1">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4">
                <a:tc>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LAB-11</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a:solidFill>
                            <a:srgbClr val="000000"/>
                          </a:solidFill>
                          <a:latin typeface="Arial"/>
                          <a:ea typeface="Times New Roman"/>
                          <a:cs typeface="Times New Roman"/>
                        </a:rPr>
                        <a:t>269 </a:t>
                      </a:r>
                      <a:endParaRPr lang="en-IN" sz="1050" b="1">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4.00</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a:ea typeface="Times New Roman"/>
                          <a:cs typeface="Times New Roman"/>
                        </a:rPr>
                        <a:t>-0.15</a:t>
                      </a:r>
                      <a:endParaRPr lang="en-IN" sz="1050" b="1">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4">
                <a:tc>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LAB-13</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a:solidFill>
                            <a:srgbClr val="000000"/>
                          </a:solidFill>
                          <a:latin typeface="Arial"/>
                          <a:ea typeface="Times New Roman"/>
                          <a:cs typeface="Times New Roman"/>
                        </a:rPr>
                        <a:t>270 </a:t>
                      </a:r>
                      <a:endParaRPr lang="en-IN" sz="1050" b="1">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3.00</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a:ea typeface="Times New Roman"/>
                          <a:cs typeface="Times New Roman"/>
                        </a:rPr>
                        <a:t>-0.11</a:t>
                      </a:r>
                      <a:endParaRPr lang="en-IN" sz="1050" b="1">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4">
                <a:tc>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LAB-09</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a:solidFill>
                            <a:srgbClr val="000000"/>
                          </a:solidFill>
                          <a:latin typeface="Arial"/>
                          <a:ea typeface="Times New Roman"/>
                          <a:cs typeface="Times New Roman"/>
                        </a:rPr>
                        <a:t>272 </a:t>
                      </a:r>
                      <a:endParaRPr lang="en-IN" sz="1050" b="1">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1.00</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-0.04</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4">
                <a:tc>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LAB-12</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a:solidFill>
                            <a:srgbClr val="000000"/>
                          </a:solidFill>
                          <a:latin typeface="Arial"/>
                          <a:ea typeface="Times New Roman"/>
                          <a:cs typeface="Times New Roman"/>
                        </a:rPr>
                        <a:t>274 </a:t>
                      </a:r>
                      <a:endParaRPr lang="en-IN" sz="1050" b="1">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1.00</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a:ea typeface="Times New Roman"/>
                          <a:cs typeface="Times New Roman"/>
                        </a:rPr>
                        <a:t>0.04</a:t>
                      </a:r>
                      <a:endParaRPr lang="en-IN" sz="1050" b="1">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4">
                <a:tc>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LAB-14</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a:solidFill>
                            <a:srgbClr val="000000"/>
                          </a:solidFill>
                          <a:latin typeface="Arial"/>
                          <a:ea typeface="Times New Roman"/>
                          <a:cs typeface="Times New Roman"/>
                        </a:rPr>
                        <a:t>295 </a:t>
                      </a:r>
                      <a:endParaRPr lang="en-IN" sz="1050" b="1">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22.00</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a:ea typeface="Times New Roman"/>
                          <a:cs typeface="Times New Roman"/>
                        </a:rPr>
                        <a:t>0.81</a:t>
                      </a:r>
                      <a:endParaRPr lang="en-IN" sz="1050" b="1">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4">
                <a:tc>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LAB-05</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a:solidFill>
                            <a:srgbClr val="000000"/>
                          </a:solidFill>
                          <a:latin typeface="Arial"/>
                          <a:ea typeface="Times New Roman"/>
                          <a:cs typeface="Times New Roman"/>
                        </a:rPr>
                        <a:t>300 </a:t>
                      </a:r>
                      <a:endParaRPr lang="en-IN" sz="1050" b="1">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27.00</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a:ea typeface="Times New Roman"/>
                          <a:cs typeface="Times New Roman"/>
                        </a:rPr>
                        <a:t>1.00</a:t>
                      </a:r>
                      <a:endParaRPr lang="en-IN" sz="1050" b="1">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4">
                <a:tc>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LAB-04</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a:solidFill>
                            <a:srgbClr val="000000"/>
                          </a:solidFill>
                          <a:latin typeface="Arial"/>
                          <a:ea typeface="Times New Roman"/>
                          <a:cs typeface="Times New Roman"/>
                        </a:rPr>
                        <a:t>314 </a:t>
                      </a:r>
                      <a:endParaRPr lang="en-IN" sz="1050" b="1">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41.39</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1.53</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91814">
                <a:tc>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IN" sz="1800" b="1" dirty="0">
                          <a:solidFill>
                            <a:srgbClr val="000000"/>
                          </a:solidFill>
                          <a:latin typeface="Arial"/>
                          <a:ea typeface="Times New Roman"/>
                          <a:cs typeface="Times New Roman"/>
                        </a:rPr>
                        <a:t>LAB-01</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341 </a:t>
                      </a:r>
                      <a:endParaRPr lang="en-IN" sz="1050" b="1" dirty="0">
                        <a:latin typeface="Calibri"/>
                        <a:ea typeface="Calibri"/>
                        <a:cs typeface="Times New Roman"/>
                      </a:endParaRPr>
                    </a:p>
                  </a:txBody>
                  <a:tcPr marL="48484" marR="48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68.00</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a:ea typeface="Times New Roman"/>
                          <a:cs typeface="Times New Roman"/>
                        </a:rPr>
                        <a:t>2.51</a:t>
                      </a:r>
                      <a:endParaRPr lang="en-IN" sz="1050" b="1"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91814">
                <a:tc gridSpan="3">
                  <a:txBody>
                    <a:bodyPr/>
                    <a:lstStyle/>
                    <a:p>
                      <a:pPr algn="ctr">
                        <a:lnSpc>
                          <a:spcPct val="115000"/>
                        </a:lnSpc>
                        <a:spcAft>
                          <a:spcPts val="0"/>
                        </a:spcAft>
                      </a:pPr>
                      <a:r>
                        <a:rPr lang="en-IN" sz="2000" b="1" dirty="0">
                          <a:solidFill>
                            <a:srgbClr val="000000"/>
                          </a:solidFill>
                          <a:latin typeface="Arial"/>
                          <a:ea typeface="Times New Roman"/>
                          <a:cs typeface="Times New Roman"/>
                        </a:rPr>
                        <a:t>Assigned Value</a:t>
                      </a:r>
                      <a:endParaRPr lang="en-IN" sz="110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IN"/>
                    </a:p>
                  </a:txBody>
                  <a:tcPr/>
                </a:tc>
                <a:tc hMerge="1">
                  <a:txBody>
                    <a:bodyPr/>
                    <a:lstStyle/>
                    <a:p>
                      <a:endParaRPr lang="en-IN"/>
                    </a:p>
                  </a:txBody>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273.00</a:t>
                      </a:r>
                      <a:endParaRPr lang="en-IN" sz="110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pPr>
                      <a:endParaRPr lang="en-IN" sz="800">
                        <a:latin typeface="Calibri"/>
                        <a:ea typeface="Times New Roman"/>
                      </a:endParaRPr>
                    </a:p>
                  </a:txBody>
                  <a:tcPr marL="48484" marR="48484"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IN" sz="800">
                        <a:latin typeface="Calibri"/>
                        <a:ea typeface="Times New Roman"/>
                      </a:endParaRPr>
                    </a:p>
                  </a:txBody>
                  <a:tcPr marL="48484" marR="48484" marT="0" marB="0" anchor="b">
                    <a:lnL>
                      <a:noFill/>
                    </a:lnL>
                    <a:lnR>
                      <a:noFill/>
                    </a:lnR>
                    <a:lnT w="12700" cap="flat" cmpd="sng" algn="ctr">
                      <a:solidFill>
                        <a:srgbClr val="000000"/>
                      </a:solidFill>
                      <a:prstDash val="solid"/>
                      <a:round/>
                      <a:headEnd type="none" w="med" len="med"/>
                      <a:tailEnd type="none" w="med" len="med"/>
                    </a:lnT>
                    <a:lnB>
                      <a:noFill/>
                    </a:lnB>
                  </a:tcPr>
                </a:tc>
              </a:tr>
              <a:tr h="291814">
                <a:tc gridSpan="3">
                  <a:txBody>
                    <a:bodyPr/>
                    <a:lstStyle/>
                    <a:p>
                      <a:pPr algn="ctr">
                        <a:lnSpc>
                          <a:spcPct val="115000"/>
                        </a:lnSpc>
                        <a:spcAft>
                          <a:spcPts val="0"/>
                        </a:spcAft>
                      </a:pPr>
                      <a:r>
                        <a:rPr lang="en-IN" sz="2000" b="1" dirty="0">
                          <a:solidFill>
                            <a:srgbClr val="000000"/>
                          </a:solidFill>
                          <a:latin typeface="Arial"/>
                          <a:ea typeface="Times New Roman"/>
                          <a:cs typeface="Times New Roman"/>
                        </a:rPr>
                        <a:t>p</a:t>
                      </a:r>
                      <a:endParaRPr lang="en-IN" sz="110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IN"/>
                    </a:p>
                  </a:txBody>
                  <a:tcPr/>
                </a:tc>
                <a:tc hMerge="1">
                  <a:txBody>
                    <a:bodyPr/>
                    <a:lstStyle/>
                    <a:p>
                      <a:endParaRPr lang="en-IN"/>
                    </a:p>
                  </a:txBody>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10</a:t>
                      </a:r>
                      <a:endParaRPr lang="en-IN" sz="110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pPr>
                      <a:endParaRPr lang="en-IN" sz="800">
                        <a:latin typeface="Calibri"/>
                        <a:ea typeface="Times New Roman"/>
                      </a:endParaRPr>
                    </a:p>
                  </a:txBody>
                  <a:tcPr marL="48484" marR="48484"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IN" sz="800">
                        <a:latin typeface="Calibri"/>
                        <a:ea typeface="Times New Roman"/>
                      </a:endParaRPr>
                    </a:p>
                  </a:txBody>
                  <a:tcPr marL="48484" marR="48484" marT="0" marB="0" anchor="b">
                    <a:lnL>
                      <a:noFill/>
                    </a:lnL>
                    <a:lnR>
                      <a:noFill/>
                    </a:lnR>
                    <a:lnT>
                      <a:noFill/>
                    </a:lnT>
                    <a:lnB>
                      <a:noFill/>
                    </a:lnB>
                  </a:tcPr>
                </a:tc>
              </a:tr>
              <a:tr h="140692">
                <a:tc gridSpan="2">
                  <a:txBody>
                    <a:bodyPr/>
                    <a:lstStyle/>
                    <a:p>
                      <a:pPr>
                        <a:lnSpc>
                          <a:spcPct val="115000"/>
                        </a:lnSpc>
                      </a:pPr>
                      <a:endParaRPr lang="en-IN" sz="800">
                        <a:latin typeface="Calibri"/>
                        <a:ea typeface="Times New Roman"/>
                      </a:endParaRPr>
                    </a:p>
                  </a:txBody>
                  <a:tcPr marL="48484" marR="48484"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nSpc>
                          <a:spcPct val="115000"/>
                        </a:lnSpc>
                      </a:pPr>
                      <a:endParaRPr lang="en-IN" sz="800">
                        <a:latin typeface="Calibri"/>
                        <a:ea typeface="Times New Roman"/>
                      </a:endParaRPr>
                    </a:p>
                  </a:txBody>
                  <a:tcPr marL="48484" marR="48484"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800" dirty="0">
                        <a:latin typeface="Calibri"/>
                        <a:ea typeface="Times New Roman"/>
                      </a:endParaRPr>
                    </a:p>
                  </a:txBody>
                  <a:tcPr marL="48484" marR="48484"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800">
                        <a:latin typeface="Calibri"/>
                        <a:ea typeface="Times New Roman"/>
                      </a:endParaRPr>
                    </a:p>
                  </a:txBody>
                  <a:tcPr marL="48484" marR="48484" marT="0" marB="0" anchor="b">
                    <a:lnL>
                      <a:noFill/>
                    </a:lnL>
                    <a:lnR>
                      <a:noFill/>
                    </a:lnR>
                    <a:lnT>
                      <a:noFill/>
                    </a:lnT>
                    <a:lnB>
                      <a:noFill/>
                    </a:lnB>
                  </a:tcPr>
                </a:tc>
                <a:tc>
                  <a:txBody>
                    <a:bodyPr/>
                    <a:lstStyle/>
                    <a:p>
                      <a:pPr>
                        <a:lnSpc>
                          <a:spcPct val="115000"/>
                        </a:lnSpc>
                      </a:pPr>
                      <a:endParaRPr lang="en-IN" sz="800" dirty="0">
                        <a:latin typeface="Calibri"/>
                        <a:ea typeface="Times New Roman"/>
                      </a:endParaRPr>
                    </a:p>
                  </a:txBody>
                  <a:tcPr marL="48484" marR="48484" marT="0" marB="0" anchor="b">
                    <a:lnL>
                      <a:noFill/>
                    </a:lnL>
                    <a:lnR>
                      <a:noFill/>
                    </a:lnR>
                    <a:lnT>
                      <a:noFill/>
                    </a:lnT>
                    <a:lnB>
                      <a:noFill/>
                    </a:lnB>
                  </a:tcPr>
                </a:tc>
              </a:tr>
              <a:tr h="291814">
                <a:tc gridSpan="2">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a:txBody>
                    <a:bodyPr/>
                    <a:lstStyle/>
                    <a:p>
                      <a:pPr>
                        <a:lnSpc>
                          <a:spcPct val="115000"/>
                        </a:lnSpc>
                        <a:spcAft>
                          <a:spcPts val="0"/>
                        </a:spcAft>
                      </a:pPr>
                      <a:r>
                        <a:rPr lang="en-IN" sz="1800" b="1" dirty="0">
                          <a:solidFill>
                            <a:srgbClr val="000000"/>
                          </a:solidFill>
                          <a:latin typeface="Arial"/>
                          <a:ea typeface="Times New Roman"/>
                          <a:cs typeface="Times New Roman"/>
                        </a:rPr>
                        <a:t>AV=</a:t>
                      </a:r>
                      <a:endParaRPr lang="en-IN" sz="105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algn="r">
                        <a:lnSpc>
                          <a:spcPct val="115000"/>
                        </a:lnSpc>
                        <a:spcAft>
                          <a:spcPts val="0"/>
                        </a:spcAft>
                      </a:pPr>
                      <a:r>
                        <a:rPr lang="en-IN" sz="1800" b="1" dirty="0">
                          <a:solidFill>
                            <a:srgbClr val="000000"/>
                          </a:solidFill>
                          <a:latin typeface="Arial"/>
                          <a:ea typeface="Times New Roman"/>
                          <a:cs typeface="Times New Roman"/>
                        </a:rPr>
                        <a:t>273.00</a:t>
                      </a:r>
                      <a:endParaRPr lang="en-IN" sz="180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c>
                  <a:txBody>
                    <a:bodyPr/>
                    <a:lstStyle/>
                    <a:p>
                      <a:pPr>
                        <a:lnSpc>
                          <a:spcPct val="115000"/>
                        </a:lnSpc>
                      </a:pPr>
                      <a:endParaRPr lang="en-IN" sz="800" dirty="0">
                        <a:latin typeface="Calibri"/>
                        <a:ea typeface="Times New Roman"/>
                      </a:endParaRPr>
                    </a:p>
                  </a:txBody>
                  <a:tcPr marL="48484" marR="48484"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IN" sz="800">
                        <a:latin typeface="Calibri"/>
                        <a:ea typeface="Times New Roman"/>
                      </a:endParaRPr>
                    </a:p>
                  </a:txBody>
                  <a:tcPr marL="48484" marR="48484" marT="0" marB="0" anchor="b">
                    <a:lnL>
                      <a:noFill/>
                    </a:lnL>
                    <a:lnR>
                      <a:noFill/>
                    </a:lnR>
                    <a:lnT>
                      <a:noFill/>
                    </a:lnT>
                    <a:lnB>
                      <a:noFill/>
                    </a:lnB>
                  </a:tcPr>
                </a:tc>
              </a:tr>
              <a:tr h="291814">
                <a:tc gridSpan="2">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a:txBody>
                    <a:bodyPr/>
                    <a:lstStyle/>
                    <a:p>
                      <a:pPr>
                        <a:lnSpc>
                          <a:spcPct val="115000"/>
                        </a:lnSpc>
                        <a:spcAft>
                          <a:spcPts val="0"/>
                        </a:spcAft>
                      </a:pPr>
                      <a:r>
                        <a:rPr lang="en-IN" sz="1800" b="1" dirty="0" err="1">
                          <a:solidFill>
                            <a:srgbClr val="000000"/>
                          </a:solidFill>
                          <a:latin typeface="Arial"/>
                          <a:ea typeface="Times New Roman"/>
                          <a:cs typeface="Times New Roman"/>
                        </a:rPr>
                        <a:t>SD</a:t>
                      </a:r>
                      <a:r>
                        <a:rPr lang="en-IN" sz="1800" b="1" dirty="0">
                          <a:solidFill>
                            <a:srgbClr val="000000"/>
                          </a:solidFill>
                          <a:latin typeface="Arial"/>
                          <a:ea typeface="Times New Roman"/>
                          <a:cs typeface="Times New Roman"/>
                        </a:rPr>
                        <a:t>=</a:t>
                      </a:r>
                      <a:endParaRPr lang="en-IN" sz="105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algn="r">
                        <a:lnSpc>
                          <a:spcPct val="115000"/>
                        </a:lnSpc>
                        <a:spcAft>
                          <a:spcPts val="0"/>
                        </a:spcAft>
                      </a:pPr>
                      <a:r>
                        <a:rPr lang="en-IN" sz="1800" b="1" dirty="0">
                          <a:solidFill>
                            <a:srgbClr val="000000"/>
                          </a:solidFill>
                          <a:latin typeface="Arial"/>
                          <a:ea typeface="Times New Roman"/>
                          <a:cs typeface="Times New Roman"/>
                        </a:rPr>
                        <a:t>25.8634</a:t>
                      </a:r>
                      <a:endParaRPr lang="en-IN" sz="180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c>
                  <a:txBody>
                    <a:bodyPr/>
                    <a:lstStyle/>
                    <a:p>
                      <a:pPr>
                        <a:lnSpc>
                          <a:spcPct val="115000"/>
                        </a:lnSpc>
                      </a:pPr>
                      <a:endParaRPr lang="en-IN" sz="800">
                        <a:latin typeface="Calibri"/>
                        <a:ea typeface="Times New Roman"/>
                      </a:endParaRPr>
                    </a:p>
                  </a:txBody>
                  <a:tcPr marL="48484" marR="48484"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IN" sz="800">
                        <a:latin typeface="Calibri"/>
                        <a:ea typeface="Times New Roman"/>
                      </a:endParaRPr>
                    </a:p>
                  </a:txBody>
                  <a:tcPr marL="48484" marR="48484" marT="0" marB="0" anchor="b">
                    <a:lnL>
                      <a:noFill/>
                    </a:lnL>
                    <a:lnR>
                      <a:noFill/>
                    </a:lnR>
                    <a:lnT>
                      <a:noFill/>
                    </a:lnT>
                    <a:lnB>
                      <a:noFill/>
                    </a:lnB>
                  </a:tcPr>
                </a:tc>
              </a:tr>
              <a:tr h="291814">
                <a:tc gridSpan="2">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a:txBody>
                    <a:bodyPr/>
                    <a:lstStyle/>
                    <a:p>
                      <a:pPr>
                        <a:lnSpc>
                          <a:spcPct val="115000"/>
                        </a:lnSpc>
                        <a:spcAft>
                          <a:spcPts val="0"/>
                        </a:spcAft>
                      </a:pPr>
                      <a:r>
                        <a:rPr lang="en-IN" sz="1800" b="1" dirty="0">
                          <a:solidFill>
                            <a:srgbClr val="000000"/>
                          </a:solidFill>
                          <a:latin typeface="Arial"/>
                          <a:ea typeface="Times New Roman"/>
                          <a:cs typeface="Times New Roman"/>
                        </a:rPr>
                        <a:t>SU=</a:t>
                      </a:r>
                      <a:endParaRPr lang="en-IN" sz="105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c>
                  <a:txBody>
                    <a:bodyPr/>
                    <a:lstStyle/>
                    <a:p>
                      <a:pPr algn="r">
                        <a:lnSpc>
                          <a:spcPct val="115000"/>
                        </a:lnSpc>
                        <a:spcAft>
                          <a:spcPts val="0"/>
                        </a:spcAft>
                      </a:pPr>
                      <a:r>
                        <a:rPr lang="en-IN" sz="1800" b="1" dirty="0">
                          <a:solidFill>
                            <a:srgbClr val="000000"/>
                          </a:solidFill>
                          <a:latin typeface="Arial"/>
                          <a:ea typeface="Times New Roman"/>
                          <a:cs typeface="Times New Roman"/>
                        </a:rPr>
                        <a:t>8.1787</a:t>
                      </a:r>
                      <a:endParaRPr lang="en-IN" sz="180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c>
                  <a:txBody>
                    <a:bodyPr/>
                    <a:lstStyle/>
                    <a:p>
                      <a:pPr>
                        <a:lnSpc>
                          <a:spcPct val="115000"/>
                        </a:lnSpc>
                      </a:pPr>
                      <a:endParaRPr lang="en-IN" sz="800">
                        <a:latin typeface="Calibri"/>
                        <a:ea typeface="Times New Roman"/>
                      </a:endParaRPr>
                    </a:p>
                  </a:txBody>
                  <a:tcPr marL="48484" marR="48484"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IN" sz="800">
                        <a:latin typeface="Calibri"/>
                        <a:ea typeface="Times New Roman"/>
                      </a:endParaRPr>
                    </a:p>
                  </a:txBody>
                  <a:tcPr marL="48484" marR="48484" marT="0" marB="0" anchor="b">
                    <a:lnL>
                      <a:noFill/>
                    </a:lnL>
                    <a:lnR>
                      <a:noFill/>
                    </a:lnR>
                    <a:lnT>
                      <a:noFill/>
                    </a:lnT>
                    <a:lnB>
                      <a:noFill/>
                    </a:lnB>
                  </a:tcPr>
                </a:tc>
              </a:tr>
              <a:tr h="133716">
                <a:tc gridSpan="2">
                  <a:txBody>
                    <a:bodyPr/>
                    <a:lstStyle/>
                    <a:p>
                      <a:pPr>
                        <a:lnSpc>
                          <a:spcPct val="115000"/>
                        </a:lnSpc>
                      </a:pPr>
                      <a:endParaRPr lang="en-IN" sz="800">
                        <a:latin typeface="Calibri"/>
                        <a:ea typeface="Times New Roman"/>
                      </a:endParaRPr>
                    </a:p>
                  </a:txBody>
                  <a:tcPr marL="48484" marR="48484" marT="0" marB="0" anchor="b">
                    <a:lnL>
                      <a:noFill/>
                    </a:lnL>
                    <a:lnR>
                      <a:noFill/>
                    </a:lnR>
                    <a:lnT>
                      <a:noFill/>
                    </a:lnT>
                    <a:lnB>
                      <a:noFill/>
                    </a:lnB>
                  </a:tcPr>
                </a:tc>
                <a:tc hMerge="1">
                  <a:txBody>
                    <a:bodyPr/>
                    <a:lstStyle/>
                    <a:p>
                      <a:endParaRPr lang="en-IN"/>
                    </a:p>
                  </a:txBody>
                  <a:tcPr/>
                </a:tc>
                <a:tc>
                  <a:txBody>
                    <a:bodyPr/>
                    <a:lstStyle/>
                    <a:p>
                      <a:pPr>
                        <a:lnSpc>
                          <a:spcPct val="115000"/>
                        </a:lnSpc>
                      </a:pPr>
                      <a:endParaRPr lang="en-IN" sz="800">
                        <a:latin typeface="Calibri"/>
                        <a:ea typeface="Times New Roman"/>
                      </a:endParaRPr>
                    </a:p>
                  </a:txBody>
                  <a:tcPr marL="48484" marR="48484"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800">
                        <a:latin typeface="Calibri"/>
                        <a:ea typeface="Times New Roman"/>
                      </a:endParaRPr>
                    </a:p>
                  </a:txBody>
                  <a:tcPr marL="48484" marR="48484"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800">
                        <a:latin typeface="Calibri"/>
                        <a:ea typeface="Times New Roman"/>
                      </a:endParaRPr>
                    </a:p>
                  </a:txBody>
                  <a:tcPr marL="48484" marR="48484" marT="0" marB="0" anchor="b">
                    <a:lnL>
                      <a:noFill/>
                    </a:lnL>
                    <a:lnR>
                      <a:noFill/>
                    </a:lnR>
                    <a:lnT>
                      <a:noFill/>
                    </a:lnT>
                    <a:lnB>
                      <a:noFill/>
                    </a:lnB>
                  </a:tcPr>
                </a:tc>
                <a:tc>
                  <a:txBody>
                    <a:bodyPr/>
                    <a:lstStyle/>
                    <a:p>
                      <a:pPr>
                        <a:lnSpc>
                          <a:spcPct val="115000"/>
                        </a:lnSpc>
                      </a:pPr>
                      <a:endParaRPr lang="en-IN" sz="800" dirty="0">
                        <a:latin typeface="Calibri"/>
                        <a:ea typeface="Times New Roman"/>
                      </a:endParaRPr>
                    </a:p>
                  </a:txBody>
                  <a:tcPr marL="48484" marR="48484" marT="0" marB="0" anchor="b">
                    <a:lnL>
                      <a:noFill/>
                    </a:lnL>
                    <a:lnR>
                      <a:noFill/>
                    </a:lnR>
                    <a:lnT>
                      <a:noFill/>
                    </a:lnT>
                    <a:lnB>
                      <a:noFill/>
                    </a:lnB>
                  </a:tcPr>
                </a:tc>
              </a:tr>
              <a:tr h="291814">
                <a:tc gridSpan="2">
                  <a:txBody>
                    <a:bodyPr/>
                    <a:lstStyle/>
                    <a:p>
                      <a:pPr>
                        <a:lnSpc>
                          <a:spcPct val="115000"/>
                        </a:lnSpc>
                      </a:pPr>
                      <a:endParaRPr lang="en-IN" sz="800">
                        <a:latin typeface="Calibri"/>
                        <a:ea typeface="Times New Roman"/>
                      </a:endParaRPr>
                    </a:p>
                  </a:txBody>
                  <a:tcPr marL="48484" marR="48484"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IN"/>
                    </a:p>
                  </a:txBody>
                  <a:tcPr/>
                </a:tc>
                <a:tc>
                  <a:txBody>
                    <a:bodyPr/>
                    <a:lstStyle/>
                    <a:p>
                      <a:pPr>
                        <a:lnSpc>
                          <a:spcPct val="115000"/>
                        </a:lnSpc>
                        <a:spcAft>
                          <a:spcPts val="0"/>
                        </a:spcAft>
                      </a:pPr>
                      <a:r>
                        <a:rPr lang="en-IN" sz="1800" b="1" dirty="0">
                          <a:solidFill>
                            <a:srgbClr val="000000"/>
                          </a:solidFill>
                          <a:latin typeface="Arial"/>
                          <a:ea typeface="Times New Roman"/>
                          <a:cs typeface="Times New Roman"/>
                        </a:rPr>
                        <a:t>0.3 x </a:t>
                      </a:r>
                      <a:r>
                        <a:rPr lang="en-IN" sz="1800" b="1" dirty="0" err="1">
                          <a:solidFill>
                            <a:srgbClr val="000000"/>
                          </a:solidFill>
                          <a:latin typeface="Arial"/>
                          <a:ea typeface="Times New Roman"/>
                          <a:cs typeface="Times New Roman"/>
                        </a:rPr>
                        <a:t>SD</a:t>
                      </a:r>
                      <a:r>
                        <a:rPr lang="en-IN" sz="1800" b="1" dirty="0">
                          <a:solidFill>
                            <a:srgbClr val="000000"/>
                          </a:solidFill>
                          <a:latin typeface="Arial"/>
                          <a:ea typeface="Times New Roman"/>
                          <a:cs typeface="Times New Roman"/>
                        </a:rPr>
                        <a:t>=</a:t>
                      </a:r>
                      <a:endParaRPr lang="en-IN" sz="180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r">
                        <a:lnSpc>
                          <a:spcPct val="115000"/>
                        </a:lnSpc>
                        <a:spcAft>
                          <a:spcPts val="0"/>
                        </a:spcAft>
                      </a:pPr>
                      <a:r>
                        <a:rPr lang="en-IN" sz="1800" b="1" dirty="0">
                          <a:solidFill>
                            <a:srgbClr val="000000"/>
                          </a:solidFill>
                          <a:latin typeface="Arial"/>
                          <a:ea typeface="Times New Roman"/>
                          <a:cs typeface="Times New Roman"/>
                        </a:rPr>
                        <a:t>7.7590</a:t>
                      </a:r>
                      <a:endParaRPr lang="en-IN" sz="1800" dirty="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nSpc>
                          <a:spcPct val="115000"/>
                        </a:lnSpc>
                        <a:spcAft>
                          <a:spcPts val="0"/>
                        </a:spcAft>
                      </a:pPr>
                      <a:r>
                        <a:rPr lang="en-IN" sz="1300" b="1">
                          <a:solidFill>
                            <a:srgbClr val="000000"/>
                          </a:solidFill>
                          <a:latin typeface="Arial"/>
                          <a:ea typeface="Times New Roman"/>
                          <a:cs typeface="Times New Roman"/>
                        </a:rPr>
                        <a:t> </a:t>
                      </a:r>
                      <a:endParaRPr lang="en-IN" sz="800">
                        <a:latin typeface="Calibri"/>
                        <a:ea typeface="Calibri"/>
                        <a:cs typeface="Times New Roman"/>
                      </a:endParaRPr>
                    </a:p>
                  </a:txBody>
                  <a:tcPr marL="48484" marR="48484"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IN" sz="800" dirty="0">
                        <a:latin typeface="Calibri"/>
                        <a:ea typeface="Times New Roman"/>
                      </a:endParaRPr>
                    </a:p>
                  </a:txBody>
                  <a:tcPr marL="48484" marR="48484" marT="0" marB="0" anchor="b">
                    <a:lnL>
                      <a:noFill/>
                    </a:lnL>
                    <a:lnR>
                      <a:noFill/>
                    </a:lnR>
                    <a:lnT>
                      <a:noFill/>
                    </a:lnT>
                    <a:lnB>
                      <a:noFill/>
                    </a:lnB>
                  </a:tcPr>
                </a:tc>
              </a:tr>
            </a:tbl>
          </a:graphicData>
        </a:graphic>
      </p:graphicFrame>
      <p:sp>
        <p:nvSpPr>
          <p:cNvPr id="6" name="Date Placeholder 5"/>
          <p:cNvSpPr>
            <a:spLocks noGrp="1"/>
          </p:cNvSpPr>
          <p:nvPr>
            <p:ph type="dt" sz="half" idx="10"/>
          </p:nvPr>
        </p:nvSpPr>
        <p:spPr/>
        <p:txBody>
          <a:bodyPr/>
          <a:lstStyle/>
          <a:p>
            <a:fld id="{591A85CC-FC6B-44B8-BD78-3AF67D03F05E}" type="datetime1">
              <a:rPr lang="en-US" smtClean="0"/>
              <a:t>6/27/2023</a:t>
            </a:fld>
            <a:endParaRPr lang="en-IN"/>
          </a:p>
        </p:txBody>
      </p:sp>
      <p:sp>
        <p:nvSpPr>
          <p:cNvPr id="7" name="Footer Placeholder 6"/>
          <p:cNvSpPr>
            <a:spLocks noGrp="1"/>
          </p:cNvSpPr>
          <p:nvPr>
            <p:ph type="ftr" sz="quarter" idx="11"/>
          </p:nvPr>
        </p:nvSpPr>
        <p:spPr/>
        <p:txBody>
          <a:bodyPr/>
          <a:lstStyle/>
          <a:p>
            <a:r>
              <a:rPr lang="en-IN" smtClean="0"/>
              <a:t>S.SUBRAMANIAN</a:t>
            </a: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8"/>
            <a:ext cx="8229600" cy="883028"/>
          </a:xfrm>
          <a:solidFill>
            <a:srgbClr val="A3FFFF"/>
          </a:solidFill>
          <a:ln w="28575">
            <a:solidFill>
              <a:schemeClr val="tx1"/>
            </a:solidFill>
          </a:ln>
        </p:spPr>
        <p:txBody>
          <a:bodyPr>
            <a:noAutofit/>
          </a:bodyPr>
          <a:lstStyle/>
          <a:p>
            <a:r>
              <a:rPr lang="en-IN" sz="2000" b="1" dirty="0" smtClean="0">
                <a:latin typeface="Tahoma" pitchFamily="34" charset="0"/>
                <a:ea typeface="Tahoma" pitchFamily="34" charset="0"/>
                <a:cs typeface="Tahoma" pitchFamily="34" charset="0"/>
              </a:rPr>
              <a:t>Annex D approach when “p” is &lt; 12</a:t>
            </a:r>
            <a:br>
              <a:rPr lang="en-IN" sz="2000" b="1" dirty="0" smtClean="0">
                <a:latin typeface="Tahoma" pitchFamily="34" charset="0"/>
                <a:ea typeface="Tahoma" pitchFamily="34" charset="0"/>
                <a:cs typeface="Tahoma" pitchFamily="34" charset="0"/>
              </a:rPr>
            </a:br>
            <a:r>
              <a:rPr lang="en-IN" sz="2000" b="1" dirty="0" smtClean="0">
                <a:latin typeface="Tahoma" pitchFamily="34" charset="0"/>
                <a:ea typeface="Tahoma" pitchFamily="34" charset="0"/>
                <a:cs typeface="Tahoma" pitchFamily="34" charset="0"/>
              </a:rPr>
              <a:t>SDPA determined by perception – Clause 8.2</a:t>
            </a:r>
            <a:endParaRPr lang="en-IN" sz="2000" dirty="0">
              <a:solidFill>
                <a:srgbClr val="FF0000"/>
              </a:solidFill>
            </a:endParaRPr>
          </a:p>
        </p:txBody>
      </p:sp>
      <p:sp>
        <p:nvSpPr>
          <p:cNvPr id="5" name="Slide Number Placeholder 4"/>
          <p:cNvSpPr>
            <a:spLocks noGrp="1"/>
          </p:cNvSpPr>
          <p:nvPr>
            <p:ph type="sldNum" sz="quarter" idx="12"/>
          </p:nvPr>
        </p:nvSpPr>
        <p:spPr/>
        <p:txBody>
          <a:bodyPr/>
          <a:lstStyle/>
          <a:p>
            <a:fld id="{4A46459A-E173-44B3-B435-8051A57E170B}" type="slidenum">
              <a:rPr lang="en-IN" sz="2400" b="1" smtClean="0">
                <a:solidFill>
                  <a:srgbClr val="0000FF"/>
                </a:solidFill>
              </a:rPr>
              <a:pPr/>
              <a:t>12</a:t>
            </a:fld>
            <a:endParaRPr lang="en-IN" sz="2400" b="1" dirty="0">
              <a:solidFill>
                <a:srgbClr val="0000FF"/>
              </a:solidFill>
            </a:endParaRPr>
          </a:p>
        </p:txBody>
      </p:sp>
      <p:graphicFrame>
        <p:nvGraphicFramePr>
          <p:cNvPr id="6" name="Table 5"/>
          <p:cNvGraphicFramePr>
            <a:graphicFrameLocks noGrp="1"/>
          </p:cNvGraphicFramePr>
          <p:nvPr/>
        </p:nvGraphicFramePr>
        <p:xfrm>
          <a:off x="467545" y="1293876"/>
          <a:ext cx="8064896" cy="5031478"/>
        </p:xfrm>
        <a:graphic>
          <a:graphicData uri="http://schemas.openxmlformats.org/drawingml/2006/table">
            <a:tbl>
              <a:tblPr/>
              <a:tblGrid>
                <a:gridCol w="551987"/>
                <a:gridCol w="1239442"/>
                <a:gridCol w="1163146"/>
                <a:gridCol w="1279927"/>
                <a:gridCol w="2007088"/>
                <a:gridCol w="1823306"/>
              </a:tblGrid>
              <a:tr h="608061">
                <a:tc>
                  <a:txBody>
                    <a:bodyPr/>
                    <a:lstStyle/>
                    <a:p>
                      <a:pPr>
                        <a:lnSpc>
                          <a:spcPct val="115000"/>
                        </a:lnSpc>
                      </a:pPr>
                      <a:endParaRPr lang="en-IN" sz="1000" dirty="0">
                        <a:latin typeface="Calibri"/>
                        <a:ea typeface="Times New Roman"/>
                      </a:endParaRPr>
                    </a:p>
                  </a:txBody>
                  <a:tcPr marL="62120" marR="6212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Code</a:t>
                      </a:r>
                      <a:endParaRPr lang="en-IN" sz="20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Value</a:t>
                      </a:r>
                      <a:endParaRPr lang="en-IN" sz="20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IN" sz="2000" b="1" dirty="0" smtClean="0">
                          <a:solidFill>
                            <a:srgbClr val="000000"/>
                          </a:solidFill>
                          <a:latin typeface="Arial"/>
                          <a:ea typeface="Times New Roman"/>
                          <a:cs typeface="Times New Roman"/>
                        </a:rPr>
                        <a:t>Deviation</a:t>
                      </a:r>
                      <a:endParaRPr lang="en-IN" sz="20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IN" sz="2000" b="1" dirty="0">
                          <a:solidFill>
                            <a:srgbClr val="000000"/>
                          </a:solidFill>
                          <a:latin typeface="Arial"/>
                          <a:ea typeface="Times New Roman"/>
                          <a:cs typeface="Times New Roman"/>
                        </a:rPr>
                        <a:t>Z' </a:t>
                      </a:r>
                      <a:r>
                        <a:rPr lang="en-IN" sz="1600" b="1" dirty="0">
                          <a:solidFill>
                            <a:srgbClr val="000000"/>
                          </a:solidFill>
                          <a:latin typeface="Arial"/>
                          <a:ea typeface="Times New Roman"/>
                          <a:cs typeface="Times New Roman"/>
                        </a:rPr>
                        <a:t>(from Deviation)</a:t>
                      </a:r>
                      <a:endParaRPr lang="en-IN" sz="16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Z' @ 10%</a:t>
                      </a:r>
                      <a:endParaRPr lang="en-IN" sz="20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62788">
                <a:tc>
                  <a:txBody>
                    <a:bodyPr/>
                    <a:lstStyle/>
                    <a:p>
                      <a:pPr>
                        <a:lnSpc>
                          <a:spcPct val="115000"/>
                        </a:lnSpc>
                      </a:pPr>
                      <a:endParaRPr lang="en-IN" sz="1000">
                        <a:latin typeface="Calibri"/>
                        <a:ea typeface="Times New Roman"/>
                      </a:endParaRPr>
                    </a:p>
                  </a:txBody>
                  <a:tcPr marL="62120" marR="6212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IN" sz="2000" b="1" dirty="0" err="1">
                          <a:solidFill>
                            <a:srgbClr val="000000"/>
                          </a:solidFill>
                          <a:latin typeface="Arial"/>
                          <a:ea typeface="Times New Roman"/>
                          <a:cs typeface="Times New Roman"/>
                        </a:rPr>
                        <a:t>EO_01</a:t>
                      </a:r>
                      <a:endParaRPr lang="en-IN" sz="1100" dirty="0">
                        <a:latin typeface="Calibri"/>
                        <a:ea typeface="Calibri"/>
                        <a:cs typeface="Times New Roman"/>
                      </a:endParaRPr>
                    </a:p>
                  </a:txBody>
                  <a:tcPr marL="62120" marR="621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60.1</a:t>
                      </a:r>
                      <a:endParaRPr lang="en-IN" sz="1100" dirty="0">
                        <a:latin typeface="Calibri"/>
                        <a:ea typeface="Calibri"/>
                        <a:cs typeface="Times New Roman"/>
                      </a:endParaRPr>
                    </a:p>
                  </a:txBody>
                  <a:tcPr marL="62120" marR="621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21.90</a:t>
                      </a:r>
                      <a:endParaRPr lang="en-IN" sz="1100" b="1"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strike="sngStrike">
                          <a:solidFill>
                            <a:srgbClr val="000000"/>
                          </a:solidFill>
                          <a:latin typeface="Arial"/>
                          <a:ea typeface="Times New Roman"/>
                          <a:cs typeface="Times New Roman"/>
                        </a:rPr>
                        <a:t>-1.80</a:t>
                      </a:r>
                      <a:endParaRPr lang="en-IN" sz="110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15000"/>
                        </a:lnSpc>
                        <a:spcAft>
                          <a:spcPts val="0"/>
                        </a:spcAft>
                      </a:pPr>
                      <a:r>
                        <a:rPr lang="en-IN" sz="2000" b="1">
                          <a:solidFill>
                            <a:srgbClr val="000000"/>
                          </a:solidFill>
                          <a:latin typeface="Arial"/>
                          <a:ea typeface="Times New Roman"/>
                          <a:cs typeface="Times New Roman"/>
                        </a:rPr>
                        <a:t>-2.22</a:t>
                      </a:r>
                      <a:endParaRPr lang="en-IN" sz="110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362788">
                <a:tc>
                  <a:txBody>
                    <a:bodyPr/>
                    <a:lstStyle/>
                    <a:p>
                      <a:pPr>
                        <a:lnSpc>
                          <a:spcPct val="115000"/>
                        </a:lnSpc>
                      </a:pPr>
                      <a:endParaRPr lang="en-IN" sz="1000">
                        <a:latin typeface="Calibri"/>
                        <a:ea typeface="Times New Roman"/>
                      </a:endParaRPr>
                    </a:p>
                  </a:txBody>
                  <a:tcPr marL="62120" marR="6212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IN" sz="2000" b="1" dirty="0" err="1">
                          <a:solidFill>
                            <a:srgbClr val="000000"/>
                          </a:solidFill>
                          <a:latin typeface="Arial"/>
                          <a:ea typeface="Times New Roman"/>
                          <a:cs typeface="Times New Roman"/>
                        </a:rPr>
                        <a:t>EO_13</a:t>
                      </a:r>
                      <a:endParaRPr lang="en-IN" sz="1100" dirty="0">
                        <a:latin typeface="Calibri"/>
                        <a:ea typeface="Calibri"/>
                        <a:cs typeface="Times New Roman"/>
                      </a:endParaRPr>
                    </a:p>
                  </a:txBody>
                  <a:tcPr marL="62120" marR="621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a:solidFill>
                            <a:srgbClr val="000000"/>
                          </a:solidFill>
                          <a:latin typeface="Arial"/>
                          <a:ea typeface="Times New Roman"/>
                          <a:cs typeface="Times New Roman"/>
                        </a:rPr>
                        <a:t>79.8</a:t>
                      </a:r>
                      <a:endParaRPr lang="en-IN" sz="1100">
                        <a:latin typeface="Calibri"/>
                        <a:ea typeface="Calibri"/>
                        <a:cs typeface="Times New Roman"/>
                      </a:endParaRPr>
                    </a:p>
                  </a:txBody>
                  <a:tcPr marL="62120" marR="621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2.20</a:t>
                      </a:r>
                      <a:endParaRPr lang="en-IN" sz="1100" b="1"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strike="sngStrike">
                          <a:solidFill>
                            <a:srgbClr val="000000"/>
                          </a:solidFill>
                          <a:latin typeface="Arial"/>
                          <a:ea typeface="Times New Roman"/>
                          <a:cs typeface="Times New Roman"/>
                        </a:rPr>
                        <a:t>-0.18</a:t>
                      </a:r>
                      <a:endParaRPr lang="en-IN" sz="110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15000"/>
                        </a:lnSpc>
                        <a:spcAft>
                          <a:spcPts val="0"/>
                        </a:spcAft>
                      </a:pPr>
                      <a:r>
                        <a:rPr lang="en-IN" sz="2000" b="1">
                          <a:solidFill>
                            <a:srgbClr val="000000"/>
                          </a:solidFill>
                          <a:latin typeface="Arial"/>
                          <a:ea typeface="Times New Roman"/>
                          <a:cs typeface="Times New Roman"/>
                        </a:rPr>
                        <a:t>-0.22</a:t>
                      </a:r>
                      <a:endParaRPr lang="en-IN" sz="110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362788">
                <a:tc>
                  <a:txBody>
                    <a:bodyPr/>
                    <a:lstStyle/>
                    <a:p>
                      <a:pPr>
                        <a:lnSpc>
                          <a:spcPct val="115000"/>
                        </a:lnSpc>
                      </a:pPr>
                      <a:endParaRPr lang="en-IN" sz="1000">
                        <a:latin typeface="Calibri"/>
                        <a:ea typeface="Times New Roman"/>
                      </a:endParaRPr>
                    </a:p>
                  </a:txBody>
                  <a:tcPr marL="62120" marR="6212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IN" sz="2000" b="1" dirty="0" err="1">
                          <a:solidFill>
                            <a:srgbClr val="000000"/>
                          </a:solidFill>
                          <a:latin typeface="Arial"/>
                          <a:ea typeface="Times New Roman"/>
                          <a:cs typeface="Times New Roman"/>
                        </a:rPr>
                        <a:t>EO_28</a:t>
                      </a:r>
                      <a:endParaRPr lang="en-IN" sz="1100" dirty="0">
                        <a:latin typeface="Calibri"/>
                        <a:ea typeface="Calibri"/>
                        <a:cs typeface="Times New Roman"/>
                      </a:endParaRPr>
                    </a:p>
                  </a:txBody>
                  <a:tcPr marL="62120" marR="621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a:solidFill>
                            <a:srgbClr val="000000"/>
                          </a:solidFill>
                          <a:latin typeface="Arial"/>
                          <a:ea typeface="Times New Roman"/>
                          <a:cs typeface="Times New Roman"/>
                        </a:rPr>
                        <a:t>84.2</a:t>
                      </a:r>
                      <a:endParaRPr lang="en-IN" sz="1100">
                        <a:latin typeface="Calibri"/>
                        <a:ea typeface="Calibri"/>
                        <a:cs typeface="Times New Roman"/>
                      </a:endParaRPr>
                    </a:p>
                  </a:txBody>
                  <a:tcPr marL="62120" marR="621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2.20</a:t>
                      </a:r>
                      <a:endParaRPr lang="en-IN" sz="1100" b="1"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strike="sngStrike">
                          <a:solidFill>
                            <a:srgbClr val="000000"/>
                          </a:solidFill>
                          <a:latin typeface="Arial"/>
                          <a:ea typeface="Times New Roman"/>
                          <a:cs typeface="Times New Roman"/>
                        </a:rPr>
                        <a:t>0.18</a:t>
                      </a:r>
                      <a:endParaRPr lang="en-IN" sz="110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15000"/>
                        </a:lnSpc>
                        <a:spcAft>
                          <a:spcPts val="0"/>
                        </a:spcAft>
                      </a:pPr>
                      <a:r>
                        <a:rPr lang="en-IN" sz="2000" b="1">
                          <a:solidFill>
                            <a:srgbClr val="000000"/>
                          </a:solidFill>
                          <a:latin typeface="Arial"/>
                          <a:ea typeface="Times New Roman"/>
                          <a:cs typeface="Times New Roman"/>
                        </a:rPr>
                        <a:t>0.22</a:t>
                      </a:r>
                      <a:endParaRPr lang="en-IN" sz="110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362788">
                <a:tc>
                  <a:txBody>
                    <a:bodyPr/>
                    <a:lstStyle/>
                    <a:p>
                      <a:pPr>
                        <a:lnSpc>
                          <a:spcPct val="115000"/>
                        </a:lnSpc>
                      </a:pPr>
                      <a:endParaRPr lang="en-IN" sz="1000">
                        <a:latin typeface="Calibri"/>
                        <a:ea typeface="Times New Roman"/>
                      </a:endParaRPr>
                    </a:p>
                  </a:txBody>
                  <a:tcPr marL="62120" marR="6212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dirty="0" err="1">
                          <a:solidFill>
                            <a:srgbClr val="000000"/>
                          </a:solidFill>
                          <a:latin typeface="Arial"/>
                          <a:ea typeface="Times New Roman"/>
                          <a:cs typeface="Times New Roman"/>
                        </a:rPr>
                        <a:t>EO_14</a:t>
                      </a:r>
                      <a:endParaRPr lang="en-IN" sz="1100" dirty="0">
                        <a:latin typeface="Calibri"/>
                        <a:ea typeface="Calibri"/>
                        <a:cs typeface="Times New Roman"/>
                      </a:endParaRPr>
                    </a:p>
                  </a:txBody>
                  <a:tcPr marL="62120" marR="621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90.5</a:t>
                      </a:r>
                      <a:endParaRPr lang="en-IN" sz="1100" dirty="0">
                        <a:latin typeface="Calibri"/>
                        <a:ea typeface="Calibri"/>
                        <a:cs typeface="Times New Roman"/>
                      </a:endParaRPr>
                    </a:p>
                  </a:txBody>
                  <a:tcPr marL="62120" marR="621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8.50</a:t>
                      </a:r>
                      <a:endParaRPr lang="en-IN" sz="1100" b="1"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b="1" strike="sngStrike" dirty="0">
                          <a:solidFill>
                            <a:srgbClr val="000000"/>
                          </a:solidFill>
                          <a:latin typeface="Arial"/>
                          <a:ea typeface="Times New Roman"/>
                          <a:cs typeface="Times New Roman"/>
                        </a:rPr>
                        <a:t>0.70</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0.86</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725575">
                <a:tc gridSpan="2">
                  <a:txBody>
                    <a:bodyPr/>
                    <a:lstStyle/>
                    <a:p>
                      <a:pPr algn="ctr">
                        <a:lnSpc>
                          <a:spcPct val="115000"/>
                        </a:lnSpc>
                        <a:spcAft>
                          <a:spcPts val="0"/>
                        </a:spcAft>
                      </a:pPr>
                      <a:r>
                        <a:rPr lang="en-IN" sz="1600" b="1">
                          <a:solidFill>
                            <a:srgbClr val="000000"/>
                          </a:solidFill>
                          <a:latin typeface="Arial"/>
                          <a:ea typeface="Times New Roman"/>
                          <a:cs typeface="Times New Roman"/>
                        </a:rPr>
                        <a:t>Assigned Value</a:t>
                      </a:r>
                      <a:endParaRPr lang="en-IN" sz="100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IN"/>
                    </a:p>
                  </a:txBody>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82.00</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pPr>
                      <a:endParaRPr lang="en-IN" sz="1000">
                        <a:latin typeface="Calibri"/>
                        <a:ea typeface="Times New Roman"/>
                      </a:endParaRPr>
                    </a:p>
                  </a:txBody>
                  <a:tcPr marL="62120" marR="6212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IN" sz="1000" dirty="0">
                        <a:latin typeface="Calibri"/>
                        <a:ea typeface="Times New Roman"/>
                      </a:endParaRPr>
                    </a:p>
                  </a:txBody>
                  <a:tcPr marL="62120" marR="6212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w="12700" cap="flat" cmpd="sng" algn="ctr">
                      <a:solidFill>
                        <a:srgbClr val="000000"/>
                      </a:solidFill>
                      <a:prstDash val="solid"/>
                      <a:round/>
                      <a:headEnd type="none" w="med" len="med"/>
                      <a:tailEnd type="none" w="med" len="med"/>
                    </a:lnT>
                    <a:lnB>
                      <a:noFill/>
                    </a:lnB>
                  </a:tcPr>
                </a:tc>
              </a:tr>
              <a:tr h="362788">
                <a:tc gridSpan="2">
                  <a:txBody>
                    <a:bodyPr/>
                    <a:lstStyle/>
                    <a:p>
                      <a:pPr algn="ctr">
                        <a:lnSpc>
                          <a:spcPct val="115000"/>
                        </a:lnSpc>
                        <a:spcAft>
                          <a:spcPts val="0"/>
                        </a:spcAft>
                      </a:pPr>
                      <a:r>
                        <a:rPr lang="en-IN" sz="1600" b="1">
                          <a:solidFill>
                            <a:srgbClr val="000000"/>
                          </a:solidFill>
                          <a:latin typeface="Arial"/>
                          <a:ea typeface="Times New Roman"/>
                          <a:cs typeface="Times New Roman"/>
                        </a:rPr>
                        <a:t>p</a:t>
                      </a:r>
                      <a:endParaRPr lang="en-IN" sz="100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IN"/>
                    </a:p>
                  </a:txBody>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4</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pPr>
                      <a:endParaRPr lang="en-IN" sz="1000">
                        <a:latin typeface="Calibri"/>
                        <a:ea typeface="Times New Roman"/>
                      </a:endParaRPr>
                    </a:p>
                  </a:txBody>
                  <a:tcPr marL="62120" marR="6212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IN" sz="1000" dirty="0">
                        <a:latin typeface="Calibri"/>
                        <a:ea typeface="Times New Roman"/>
                      </a:endParaRPr>
                    </a:p>
                  </a:txBody>
                  <a:tcPr marL="62120" marR="62120" marT="0" marB="0" anchor="b">
                    <a:lnL>
                      <a:noFill/>
                    </a:lnL>
                    <a:lnR>
                      <a:noFill/>
                    </a:lnR>
                    <a:lnT>
                      <a:noFill/>
                    </a:lnT>
                    <a:lnB>
                      <a:noFill/>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r>
              <a:tr h="222509">
                <a:tc>
                  <a:txBody>
                    <a:bodyPr/>
                    <a:lstStyle/>
                    <a:p>
                      <a:pPr>
                        <a:lnSpc>
                          <a:spcPct val="115000"/>
                        </a:lnSpc>
                      </a:pPr>
                      <a:endParaRPr lang="en-IN" sz="1000">
                        <a:latin typeface="Calibri"/>
                        <a:ea typeface="Times New Roman"/>
                      </a:endParaRPr>
                    </a:p>
                  </a:txBody>
                  <a:tcPr marL="62120" marR="6212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c>
                  <a:txBody>
                    <a:bodyPr/>
                    <a:lstStyle/>
                    <a:p>
                      <a:pPr>
                        <a:lnSpc>
                          <a:spcPct val="115000"/>
                        </a:lnSpc>
                      </a:pPr>
                      <a:endParaRPr lang="en-IN" sz="1000" dirty="0">
                        <a:latin typeface="Calibri"/>
                        <a:ea typeface="Times New Roman"/>
                      </a:endParaRPr>
                    </a:p>
                  </a:txBody>
                  <a:tcPr marL="62120" marR="62120" marT="0" marB="0" anchor="b">
                    <a:lnL>
                      <a:noFill/>
                    </a:lnL>
                    <a:lnR>
                      <a:noFill/>
                    </a:lnR>
                    <a:lnT>
                      <a:noFill/>
                    </a:lnT>
                    <a:lnB>
                      <a:noFill/>
                    </a:lnB>
                  </a:tcPr>
                </a:tc>
              </a:tr>
              <a:tr h="362788">
                <a:tc>
                  <a:txBody>
                    <a:bodyPr/>
                    <a:lstStyle/>
                    <a:p>
                      <a:pPr>
                        <a:lnSpc>
                          <a:spcPct val="115000"/>
                        </a:lnSpc>
                      </a:pPr>
                      <a:endParaRPr lang="en-IN" sz="1000">
                        <a:latin typeface="Calibri"/>
                        <a:ea typeface="Times New Roman"/>
                      </a:endParaRPr>
                    </a:p>
                  </a:txBody>
                  <a:tcPr marL="62120" marR="6212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IN" sz="2000" b="1" dirty="0">
                          <a:solidFill>
                            <a:srgbClr val="000000"/>
                          </a:solidFill>
                          <a:latin typeface="Arial"/>
                          <a:ea typeface="Times New Roman"/>
                          <a:cs typeface="Times New Roman"/>
                        </a:rPr>
                        <a:t>AV=</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algn="r">
                        <a:lnSpc>
                          <a:spcPct val="115000"/>
                        </a:lnSpc>
                        <a:spcAft>
                          <a:spcPts val="0"/>
                        </a:spcAft>
                      </a:pPr>
                      <a:r>
                        <a:rPr lang="en-IN" sz="2000" b="1" dirty="0">
                          <a:solidFill>
                            <a:srgbClr val="000000"/>
                          </a:solidFill>
                          <a:latin typeface="Arial"/>
                          <a:ea typeface="Times New Roman"/>
                          <a:cs typeface="Times New Roman"/>
                        </a:rPr>
                        <a:t>82.00</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c>
                  <a:txBody>
                    <a:bodyPr/>
                    <a:lstStyle/>
                    <a:p>
                      <a:pPr>
                        <a:lnSpc>
                          <a:spcPct val="115000"/>
                        </a:lnSpc>
                      </a:pPr>
                      <a:endParaRPr lang="en-IN" sz="1100">
                        <a:latin typeface="Calibri"/>
                        <a:ea typeface="Times New Roman"/>
                      </a:endParaRPr>
                    </a:p>
                  </a:txBody>
                  <a:tcPr marL="62120" marR="6212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IN" sz="1100">
                        <a:latin typeface="Calibri"/>
                        <a:ea typeface="Times New Roman"/>
                      </a:endParaRPr>
                    </a:p>
                  </a:txBody>
                  <a:tcPr marL="62120" marR="6212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r>
              <a:tr h="362788">
                <a:tc>
                  <a:txBody>
                    <a:bodyPr/>
                    <a:lstStyle/>
                    <a:p>
                      <a:pPr>
                        <a:lnSpc>
                          <a:spcPct val="115000"/>
                        </a:lnSpc>
                      </a:pPr>
                      <a:endParaRPr lang="en-IN" sz="1000">
                        <a:latin typeface="Calibri"/>
                        <a:ea typeface="Times New Roman"/>
                      </a:endParaRPr>
                    </a:p>
                  </a:txBody>
                  <a:tcPr marL="62120" marR="6212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IN" sz="2000" b="1" dirty="0" err="1">
                          <a:solidFill>
                            <a:srgbClr val="000000"/>
                          </a:solidFill>
                          <a:latin typeface="Arial"/>
                          <a:ea typeface="Times New Roman"/>
                          <a:cs typeface="Times New Roman"/>
                        </a:rPr>
                        <a:t>SD</a:t>
                      </a:r>
                      <a:r>
                        <a:rPr lang="en-IN" sz="2000" b="1" dirty="0">
                          <a:solidFill>
                            <a:srgbClr val="000000"/>
                          </a:solidFill>
                          <a:latin typeface="Arial"/>
                          <a:ea typeface="Times New Roman"/>
                          <a:cs typeface="Times New Roman"/>
                        </a:rPr>
                        <a:t>=</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BE97"/>
                    </a:solidFill>
                  </a:tcPr>
                </a:tc>
                <a:tc>
                  <a:txBody>
                    <a:bodyPr/>
                    <a:lstStyle/>
                    <a:p>
                      <a:pPr algn="r">
                        <a:lnSpc>
                          <a:spcPct val="115000"/>
                        </a:lnSpc>
                        <a:spcAft>
                          <a:spcPts val="0"/>
                        </a:spcAft>
                      </a:pPr>
                      <a:r>
                        <a:rPr lang="en-IN" sz="2000" b="1" strike="sngStrike" dirty="0">
                          <a:solidFill>
                            <a:srgbClr val="000000"/>
                          </a:solidFill>
                          <a:latin typeface="Arial"/>
                          <a:ea typeface="Times New Roman"/>
                          <a:cs typeface="Times New Roman"/>
                        </a:rPr>
                        <a:t>10.902</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c>
                  <a:txBody>
                    <a:bodyPr/>
                    <a:lstStyle/>
                    <a:p>
                      <a:pPr algn="r">
                        <a:lnSpc>
                          <a:spcPct val="115000"/>
                        </a:lnSpc>
                        <a:spcAft>
                          <a:spcPts val="0"/>
                        </a:spcAft>
                      </a:pPr>
                      <a:r>
                        <a:rPr lang="en-IN" sz="2000" b="1" dirty="0">
                          <a:solidFill>
                            <a:srgbClr val="000000"/>
                          </a:solidFill>
                          <a:latin typeface="Arial"/>
                          <a:ea typeface="Times New Roman"/>
                          <a:cs typeface="Times New Roman"/>
                        </a:rPr>
                        <a:t>13.295%</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IN" sz="2000" b="1" dirty="0">
                          <a:solidFill>
                            <a:srgbClr val="000000"/>
                          </a:solidFill>
                          <a:latin typeface="Arial"/>
                          <a:ea typeface="Times New Roman"/>
                          <a:cs typeface="Times New Roman"/>
                        </a:rPr>
                        <a:t>8.20</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1000">
                        <a:latin typeface="Calibri"/>
                        <a:ea typeface="Times New Roman"/>
                      </a:endParaRPr>
                    </a:p>
                  </a:txBody>
                  <a:tcPr marL="62120" marR="62120" marT="0" marB="0" anchor="b">
                    <a:lnL w="12700" cap="flat" cmpd="sng" algn="ctr">
                      <a:solidFill>
                        <a:srgbClr val="000000"/>
                      </a:solidFill>
                      <a:prstDash val="solid"/>
                      <a:round/>
                      <a:headEnd type="none" w="med" len="med"/>
                      <a:tailEnd type="none" w="med" len="med"/>
                    </a:lnL>
                    <a:lnR>
                      <a:noFill/>
                    </a:lnR>
                    <a:lnT>
                      <a:noFill/>
                    </a:lnT>
                    <a:lnB>
                      <a:noFill/>
                    </a:lnB>
                  </a:tcPr>
                </a:tc>
              </a:tr>
              <a:tr h="362788">
                <a:tc>
                  <a:txBody>
                    <a:bodyPr/>
                    <a:lstStyle/>
                    <a:p>
                      <a:pPr>
                        <a:lnSpc>
                          <a:spcPct val="115000"/>
                        </a:lnSpc>
                      </a:pPr>
                      <a:endParaRPr lang="en-IN" sz="1000">
                        <a:latin typeface="Calibri"/>
                        <a:ea typeface="Times New Roman"/>
                      </a:endParaRPr>
                    </a:p>
                  </a:txBody>
                  <a:tcPr marL="62120" marR="6212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IN" sz="2000" b="1" dirty="0">
                          <a:solidFill>
                            <a:srgbClr val="000000"/>
                          </a:solidFill>
                          <a:latin typeface="Arial"/>
                          <a:ea typeface="Times New Roman"/>
                          <a:cs typeface="Times New Roman"/>
                        </a:rPr>
                        <a:t>SU=</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c>
                  <a:txBody>
                    <a:bodyPr/>
                    <a:lstStyle/>
                    <a:p>
                      <a:pPr algn="r">
                        <a:lnSpc>
                          <a:spcPct val="115000"/>
                        </a:lnSpc>
                        <a:spcAft>
                          <a:spcPts val="0"/>
                        </a:spcAft>
                      </a:pPr>
                      <a:r>
                        <a:rPr lang="en-IN" sz="2000" b="1" dirty="0">
                          <a:solidFill>
                            <a:srgbClr val="000000"/>
                          </a:solidFill>
                          <a:latin typeface="Arial"/>
                          <a:ea typeface="Times New Roman"/>
                          <a:cs typeface="Times New Roman"/>
                        </a:rPr>
                        <a:t>5.451</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B54"/>
                    </a:solidFill>
                  </a:tcPr>
                </a:tc>
                <a:tc>
                  <a:txBody>
                    <a:bodyPr/>
                    <a:lstStyle/>
                    <a:p>
                      <a:pPr>
                        <a:lnSpc>
                          <a:spcPct val="115000"/>
                        </a:lnSpc>
                      </a:pPr>
                      <a:endParaRPr lang="en-IN" sz="1100" dirty="0">
                        <a:latin typeface="Calibri"/>
                        <a:ea typeface="Times New Roman"/>
                      </a:endParaRPr>
                    </a:p>
                  </a:txBody>
                  <a:tcPr marL="62120" marR="6212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IN" sz="1100" dirty="0">
                        <a:latin typeface="Calibri"/>
                        <a:ea typeface="Times New Roman"/>
                      </a:endParaRPr>
                    </a:p>
                  </a:txBody>
                  <a:tcPr marL="62120" marR="6212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r>
              <a:tr h="222509">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c>
                  <a:txBody>
                    <a:bodyPr/>
                    <a:lstStyle/>
                    <a:p>
                      <a:pPr>
                        <a:lnSpc>
                          <a:spcPct val="115000"/>
                        </a:lnSpc>
                      </a:pPr>
                      <a:endParaRPr lang="en-IN" sz="1000" dirty="0">
                        <a:latin typeface="Calibri"/>
                        <a:ea typeface="Times New Roman"/>
                      </a:endParaRPr>
                    </a:p>
                  </a:txBody>
                  <a:tcPr marL="62120" marR="6212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r>
              <a:tr h="334484">
                <a:tc>
                  <a:txBody>
                    <a:bodyPr/>
                    <a:lstStyle/>
                    <a:p>
                      <a:pPr>
                        <a:lnSpc>
                          <a:spcPct val="115000"/>
                        </a:lnSpc>
                      </a:pPr>
                      <a:endParaRPr lang="en-IN" sz="1000">
                        <a:latin typeface="Calibri"/>
                        <a:ea typeface="Times New Roman"/>
                      </a:endParaRPr>
                    </a:p>
                  </a:txBody>
                  <a:tcPr marL="62120" marR="6212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n-IN" sz="1800" b="1" dirty="0">
                          <a:solidFill>
                            <a:srgbClr val="000000"/>
                          </a:solidFill>
                          <a:latin typeface="Arial"/>
                          <a:ea typeface="Times New Roman"/>
                          <a:cs typeface="Times New Roman"/>
                        </a:rPr>
                        <a:t>0.3 x </a:t>
                      </a:r>
                      <a:r>
                        <a:rPr lang="en-IN" sz="1800" b="1" dirty="0" err="1">
                          <a:solidFill>
                            <a:srgbClr val="000000"/>
                          </a:solidFill>
                          <a:latin typeface="Arial"/>
                          <a:ea typeface="Times New Roman"/>
                          <a:cs typeface="Times New Roman"/>
                        </a:rPr>
                        <a:t>SD</a:t>
                      </a:r>
                      <a:r>
                        <a:rPr lang="en-IN" sz="1800" b="1" dirty="0">
                          <a:solidFill>
                            <a:srgbClr val="000000"/>
                          </a:solidFill>
                          <a:latin typeface="Arial"/>
                          <a:ea typeface="Times New Roman"/>
                          <a:cs typeface="Times New Roman"/>
                        </a:rPr>
                        <a:t>=</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r">
                        <a:lnSpc>
                          <a:spcPct val="115000"/>
                        </a:lnSpc>
                        <a:spcAft>
                          <a:spcPts val="0"/>
                        </a:spcAft>
                      </a:pPr>
                      <a:r>
                        <a:rPr lang="en-IN" sz="2000" b="1" dirty="0">
                          <a:solidFill>
                            <a:srgbClr val="000000"/>
                          </a:solidFill>
                          <a:latin typeface="Arial"/>
                          <a:ea typeface="Times New Roman"/>
                          <a:cs typeface="Times New Roman"/>
                        </a:rPr>
                        <a:t>2.460</a:t>
                      </a:r>
                      <a:endParaRPr lang="en-IN" sz="1100" dirty="0">
                        <a:latin typeface="Calibri"/>
                        <a:ea typeface="Calibri"/>
                        <a:cs typeface="Times New Roman"/>
                      </a:endParaRPr>
                    </a:p>
                  </a:txBody>
                  <a:tcPr marL="62120" marR="621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nSpc>
                          <a:spcPct val="115000"/>
                        </a:lnSpc>
                      </a:pPr>
                      <a:endParaRPr lang="en-IN" sz="1000">
                        <a:latin typeface="Calibri"/>
                        <a:ea typeface="Times New Roman"/>
                      </a:endParaRPr>
                    </a:p>
                  </a:txBody>
                  <a:tcPr marL="62120" marR="6212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pPr>
                      <a:endParaRPr lang="en-IN" sz="1000">
                        <a:latin typeface="Calibri"/>
                        <a:ea typeface="Times New Roman"/>
                      </a:endParaRPr>
                    </a:p>
                  </a:txBody>
                  <a:tcPr marL="62120" marR="62120" marT="0" marB="0" anchor="b">
                    <a:lnL>
                      <a:noFill/>
                    </a:lnL>
                    <a:lnR>
                      <a:noFill/>
                    </a:lnR>
                    <a:lnT>
                      <a:noFill/>
                    </a:lnT>
                    <a:lnB>
                      <a:noFill/>
                    </a:lnB>
                  </a:tcPr>
                </a:tc>
                <a:tc>
                  <a:txBody>
                    <a:bodyPr/>
                    <a:lstStyle/>
                    <a:p>
                      <a:pPr>
                        <a:lnSpc>
                          <a:spcPct val="115000"/>
                        </a:lnSpc>
                      </a:pPr>
                      <a:endParaRPr lang="en-IN" sz="1000" dirty="0">
                        <a:latin typeface="Calibri"/>
                        <a:ea typeface="Times New Roman"/>
                      </a:endParaRPr>
                    </a:p>
                  </a:txBody>
                  <a:tcPr marL="62120" marR="62120" marT="0" marB="0" anchor="b">
                    <a:lnL>
                      <a:noFill/>
                    </a:lnL>
                    <a:lnR>
                      <a:noFill/>
                    </a:lnR>
                    <a:lnT>
                      <a:noFill/>
                    </a:lnT>
                    <a:lnB>
                      <a:noFill/>
                    </a:lnB>
                  </a:tcPr>
                </a:tc>
              </a:tr>
            </a:tbl>
          </a:graphicData>
        </a:graphic>
      </p:graphicFrame>
      <p:sp>
        <p:nvSpPr>
          <p:cNvPr id="7" name="Date Placeholder 6"/>
          <p:cNvSpPr>
            <a:spLocks noGrp="1"/>
          </p:cNvSpPr>
          <p:nvPr>
            <p:ph type="dt" sz="half" idx="10"/>
          </p:nvPr>
        </p:nvSpPr>
        <p:spPr/>
        <p:txBody>
          <a:bodyPr/>
          <a:lstStyle/>
          <a:p>
            <a:fld id="{D4A14CC3-1048-4C25-8D16-4AAB703BA623}" type="datetime1">
              <a:rPr lang="en-US" smtClean="0"/>
              <a:t>6/27/2023</a:t>
            </a:fld>
            <a:endParaRPr lang="en-IN"/>
          </a:p>
        </p:txBody>
      </p:sp>
      <p:sp>
        <p:nvSpPr>
          <p:cNvPr id="8" name="Footer Placeholder 7"/>
          <p:cNvSpPr>
            <a:spLocks noGrp="1"/>
          </p:cNvSpPr>
          <p:nvPr>
            <p:ph type="ftr" sz="quarter" idx="11"/>
          </p:nvPr>
        </p:nvSpPr>
        <p:spPr/>
        <p:txBody>
          <a:bodyPr/>
          <a:lstStyle/>
          <a:p>
            <a:r>
              <a:rPr lang="en-IN" smtClean="0"/>
              <a:t>S.SUBRAMANIAN</a:t>
            </a: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miter lim="800000"/>
            <a:headEnd/>
            <a:tailEnd/>
          </a:ln>
        </p:spPr>
        <p:txBody>
          <a:bodyPr/>
          <a:lstStyle/>
          <a:p>
            <a:fld id="{08E20799-6652-4418-A6A0-0012486AB4CD}" type="slidenum">
              <a:rPr lang="en-US" altLang="en-US" sz="2400" b="1" smtClean="0">
                <a:solidFill>
                  <a:srgbClr val="0000FF"/>
                </a:solidFill>
              </a:rPr>
              <a:pPr/>
              <a:t>2</a:t>
            </a:fld>
            <a:endParaRPr lang="en-US" altLang="en-US" sz="2400" b="1" dirty="0" smtClean="0">
              <a:solidFill>
                <a:srgbClr val="0000FF"/>
              </a:solidFill>
            </a:endParaRPr>
          </a:p>
        </p:txBody>
      </p:sp>
      <p:sp>
        <p:nvSpPr>
          <p:cNvPr id="173059" name="Rectangle 3"/>
          <p:cNvSpPr>
            <a:spLocks noGrp="1" noChangeArrowheads="1"/>
          </p:cNvSpPr>
          <p:nvPr>
            <p:ph type="body" idx="1"/>
          </p:nvPr>
        </p:nvSpPr>
        <p:spPr>
          <a:xfrm>
            <a:off x="685800" y="476672"/>
            <a:ext cx="7990656" cy="5760640"/>
          </a:xfrm>
          <a:solidFill>
            <a:srgbClr val="E2FFC5"/>
          </a:solidFill>
          <a:ln w="28575">
            <a:solidFill>
              <a:schemeClr val="tx1"/>
            </a:solidFill>
          </a:ln>
        </p:spPr>
        <p:txBody>
          <a:bodyPr>
            <a:normAutofit fontScale="85000" lnSpcReduction="20000"/>
          </a:bodyPr>
          <a:lstStyle/>
          <a:p>
            <a:pPr marL="0" indent="0" algn="just">
              <a:lnSpc>
                <a:spcPts val="4000"/>
              </a:lnSpc>
              <a:buNone/>
            </a:pPr>
            <a:r>
              <a:rPr lang="en-IN" sz="2600" b="1" dirty="0" smtClean="0">
                <a:latin typeface="Arial" pitchFamily="34" charset="0"/>
                <a:cs typeface="Arial" pitchFamily="34" charset="0"/>
              </a:rPr>
              <a:t>When the number of participants “p” is less </a:t>
            </a:r>
            <a:r>
              <a:rPr lang="en-IN" sz="2600" b="1" dirty="0" smtClean="0">
                <a:solidFill>
                  <a:srgbClr val="FF0000"/>
                </a:solidFill>
                <a:latin typeface="Arial" pitchFamily="34" charset="0"/>
                <a:cs typeface="Arial" pitchFamily="34" charset="0"/>
              </a:rPr>
              <a:t>Assigned Value (and its uncertainty) </a:t>
            </a:r>
            <a:r>
              <a:rPr lang="en-IN" sz="2600" b="1" dirty="0" smtClean="0">
                <a:latin typeface="Arial" pitchFamily="34" charset="0"/>
                <a:cs typeface="Arial" pitchFamily="34" charset="0"/>
              </a:rPr>
              <a:t>and/or </a:t>
            </a:r>
            <a:r>
              <a:rPr lang="en-IN" sz="2600" b="1" dirty="0" smtClean="0">
                <a:solidFill>
                  <a:srgbClr val="0000FF"/>
                </a:solidFill>
                <a:latin typeface="Arial" pitchFamily="34" charset="0"/>
                <a:cs typeface="Arial" pitchFamily="34" charset="0"/>
              </a:rPr>
              <a:t>SDPA</a:t>
            </a:r>
            <a:r>
              <a:rPr lang="en-IN" sz="2600" b="1" dirty="0" smtClean="0">
                <a:latin typeface="Arial" pitchFamily="34" charset="0"/>
                <a:cs typeface="Arial" pitchFamily="34" charset="0"/>
              </a:rPr>
              <a:t> should be determined </a:t>
            </a:r>
            <a:r>
              <a:rPr lang="en-IN" sz="3800" b="1" u="sng" dirty="0" smtClean="0">
                <a:latin typeface="Arial" pitchFamily="34" charset="0"/>
                <a:cs typeface="Arial" pitchFamily="34" charset="0"/>
              </a:rPr>
              <a:t>independent of the participant</a:t>
            </a:r>
            <a:r>
              <a:rPr lang="en-IN" sz="2600" b="1" u="sng" dirty="0" smtClean="0">
                <a:latin typeface="Arial" pitchFamily="34" charset="0"/>
                <a:cs typeface="Arial" pitchFamily="34" charset="0"/>
              </a:rPr>
              <a:t>s.</a:t>
            </a:r>
            <a:endParaRPr lang="en-US" altLang="en-US" sz="2600" b="1" dirty="0" smtClean="0">
              <a:solidFill>
                <a:srgbClr val="0000FF"/>
              </a:solidFill>
              <a:latin typeface="Arial" pitchFamily="34" charset="0"/>
              <a:cs typeface="Arial" pitchFamily="34" charset="0"/>
            </a:endParaRPr>
          </a:p>
          <a:p>
            <a:pPr marL="609600" indent="-609600" algn="just" eaLnBrk="1" hangingPunct="1">
              <a:buNone/>
            </a:pPr>
            <a:endParaRPr lang="en-US" altLang="en-US" sz="1200" b="1" dirty="0" smtClean="0">
              <a:solidFill>
                <a:srgbClr val="0000FF"/>
              </a:solidFill>
              <a:latin typeface="Arial" pitchFamily="34" charset="0"/>
              <a:cs typeface="Arial" pitchFamily="34" charset="0"/>
            </a:endParaRPr>
          </a:p>
          <a:p>
            <a:pPr marL="0" indent="0" algn="just">
              <a:lnSpc>
                <a:spcPct val="120000"/>
              </a:lnSpc>
              <a:buNone/>
            </a:pPr>
            <a:r>
              <a:rPr lang="en-IN" sz="2600" b="1" dirty="0" smtClean="0">
                <a:latin typeface="Arial" pitchFamily="34" charset="0"/>
                <a:cs typeface="Arial" pitchFamily="34" charset="0"/>
              </a:rPr>
              <a:t>Possible methods for determination of </a:t>
            </a:r>
            <a:r>
              <a:rPr lang="en-IN" sz="2600" b="1" dirty="0" smtClean="0">
                <a:solidFill>
                  <a:srgbClr val="FF0000"/>
                </a:solidFill>
                <a:latin typeface="Arial" pitchFamily="34" charset="0"/>
                <a:cs typeface="Arial" pitchFamily="34" charset="0"/>
              </a:rPr>
              <a:t>Assigned Value and its uncertainty,  </a:t>
            </a:r>
            <a:r>
              <a:rPr lang="en-IN" sz="2600" b="1" dirty="0" smtClean="0">
                <a:latin typeface="Arial" pitchFamily="34" charset="0"/>
                <a:cs typeface="Arial" pitchFamily="34" charset="0"/>
              </a:rPr>
              <a:t>as specified in clauses 7.3, 7.4, 7.5, or 7.6 of ISO 13528:2022 :</a:t>
            </a:r>
          </a:p>
          <a:p>
            <a:pPr marL="609600" indent="-609600">
              <a:buNone/>
            </a:pPr>
            <a:endParaRPr lang="en-US" altLang="en-US" sz="1200" b="1" dirty="0" smtClean="0">
              <a:solidFill>
                <a:srgbClr val="FF0000"/>
              </a:solidFill>
              <a:latin typeface="Arial" pitchFamily="34" charset="0"/>
              <a:cs typeface="Arial" pitchFamily="34" charset="0"/>
            </a:endParaRPr>
          </a:p>
          <a:p>
            <a:pPr marL="457200" indent="-457200" algn="just">
              <a:lnSpc>
                <a:spcPct val="130000"/>
              </a:lnSpc>
              <a:buFont typeface="+mj-lt"/>
              <a:buAutoNum type="alphaLcParenR"/>
            </a:pPr>
            <a:r>
              <a:rPr lang="en-IN" sz="2400" b="1" dirty="0" smtClean="0">
                <a:latin typeface="Arial" pitchFamily="34" charset="0"/>
                <a:cs typeface="Arial" pitchFamily="34" charset="0"/>
              </a:rPr>
              <a:t>By formulation (Known Value Scheme) – </a:t>
            </a:r>
            <a:r>
              <a:rPr lang="en-IN" sz="2400" b="1" dirty="0" smtClean="0">
                <a:solidFill>
                  <a:srgbClr val="FF0000"/>
                </a:solidFill>
                <a:latin typeface="Arial" pitchFamily="34" charset="0"/>
                <a:cs typeface="Arial" pitchFamily="34" charset="0"/>
              </a:rPr>
              <a:t>clause 7.3</a:t>
            </a:r>
            <a:r>
              <a:rPr lang="en-IN" sz="2400" b="1" dirty="0" smtClean="0">
                <a:latin typeface="Arial" pitchFamily="34" charset="0"/>
                <a:cs typeface="Arial" pitchFamily="34" charset="0"/>
              </a:rPr>
              <a:t>;</a:t>
            </a:r>
          </a:p>
          <a:p>
            <a:pPr marL="457200" indent="-457200" algn="just">
              <a:lnSpc>
                <a:spcPct val="130000"/>
              </a:lnSpc>
              <a:buFont typeface="+mj-lt"/>
              <a:buAutoNum type="alphaLcParenR"/>
            </a:pPr>
            <a:r>
              <a:rPr lang="en-IN" sz="2400" b="1" dirty="0" smtClean="0">
                <a:latin typeface="Arial" pitchFamily="34" charset="0"/>
                <a:cs typeface="Arial" pitchFamily="34" charset="0"/>
              </a:rPr>
              <a:t>By using a CRM as PT item - </a:t>
            </a:r>
            <a:r>
              <a:rPr lang="en-IN" sz="2400" b="1" dirty="0" smtClean="0">
                <a:solidFill>
                  <a:srgbClr val="FF0000"/>
                </a:solidFill>
                <a:latin typeface="Arial" pitchFamily="34" charset="0"/>
                <a:cs typeface="Arial" pitchFamily="34" charset="0"/>
              </a:rPr>
              <a:t>clause 7.4</a:t>
            </a:r>
            <a:r>
              <a:rPr lang="en-IN" sz="2400" b="1" dirty="0" smtClean="0">
                <a:latin typeface="Arial" pitchFamily="34" charset="0"/>
                <a:cs typeface="Arial" pitchFamily="34" charset="0"/>
              </a:rPr>
              <a:t>;</a:t>
            </a:r>
          </a:p>
          <a:p>
            <a:pPr marL="457200" indent="-457200" algn="just">
              <a:lnSpc>
                <a:spcPct val="130000"/>
              </a:lnSpc>
              <a:buFont typeface="+mj-lt"/>
              <a:buAutoNum type="alphaLcParenR"/>
            </a:pPr>
            <a:r>
              <a:rPr lang="en-IN" sz="2400" b="1" dirty="0" smtClean="0">
                <a:latin typeface="Arial" pitchFamily="34" charset="0"/>
                <a:cs typeface="Arial" pitchFamily="34" charset="0"/>
              </a:rPr>
              <a:t>By characterizing the PT item using a valid CRM in one laboratory (also called as Value transfer from a CRM to a closely matched candidate RM) - </a:t>
            </a:r>
            <a:r>
              <a:rPr lang="en-IN" sz="2400" b="1" dirty="0" smtClean="0">
                <a:solidFill>
                  <a:srgbClr val="FF0000"/>
                </a:solidFill>
                <a:latin typeface="Arial" pitchFamily="34" charset="0"/>
                <a:cs typeface="Arial" pitchFamily="34" charset="0"/>
              </a:rPr>
              <a:t>clause 7.5</a:t>
            </a:r>
            <a:r>
              <a:rPr lang="en-IN" sz="2400" b="1" dirty="0" smtClean="0">
                <a:latin typeface="Arial" pitchFamily="34" charset="0"/>
                <a:cs typeface="Arial" pitchFamily="34" charset="0"/>
              </a:rPr>
              <a:t>;  </a:t>
            </a:r>
          </a:p>
          <a:p>
            <a:pPr marL="457200" indent="-457200" algn="just">
              <a:lnSpc>
                <a:spcPct val="130000"/>
              </a:lnSpc>
              <a:buFont typeface="+mj-lt"/>
              <a:buAutoNum type="alphaLcParenR"/>
            </a:pPr>
            <a:r>
              <a:rPr lang="en-IN" sz="2400" b="1" dirty="0" smtClean="0">
                <a:latin typeface="Arial" pitchFamily="34" charset="0"/>
                <a:cs typeface="Arial" pitchFamily="34" charset="0"/>
              </a:rPr>
              <a:t>Using consensus value from expert laboratories (which are not participants in the PT Scheme) - </a:t>
            </a:r>
            <a:r>
              <a:rPr lang="en-IN" sz="2400" b="1" dirty="0" smtClean="0">
                <a:solidFill>
                  <a:srgbClr val="FF0000"/>
                </a:solidFill>
                <a:latin typeface="Arial" pitchFamily="34" charset="0"/>
                <a:cs typeface="Arial" pitchFamily="34" charset="0"/>
              </a:rPr>
              <a:t>clause 7.6</a:t>
            </a:r>
            <a:endParaRPr lang="en-US" altLang="en-US" sz="2400" b="1" dirty="0" smtClean="0">
              <a:latin typeface="Arial" pitchFamily="34" charset="0"/>
              <a:cs typeface="Arial" pitchFamily="34" charset="0"/>
            </a:endParaRPr>
          </a:p>
        </p:txBody>
      </p:sp>
      <p:sp>
        <p:nvSpPr>
          <p:cNvPr id="7173" name="Footer Placeholder 4"/>
          <p:cNvSpPr>
            <a:spLocks noGrp="1"/>
          </p:cNvSpPr>
          <p:nvPr>
            <p:ph type="ftr" sz="quarter" idx="11"/>
          </p:nvPr>
        </p:nvSpPr>
        <p:spPr>
          <a:noFill/>
          <a:ln>
            <a:miter lim="800000"/>
            <a:headEnd/>
            <a:tailEnd/>
          </a:ln>
        </p:spPr>
        <p:txBody>
          <a:bodyPr/>
          <a:lstStyle/>
          <a:p>
            <a:r>
              <a:rPr lang="en-US" smtClean="0"/>
              <a:t>S.SUBRAMANIAN</a:t>
            </a:r>
            <a:endParaRPr lang="en-US" smtClean="0"/>
          </a:p>
        </p:txBody>
      </p:sp>
      <p:sp>
        <p:nvSpPr>
          <p:cNvPr id="7174" name="Date Placeholder 5"/>
          <p:cNvSpPr>
            <a:spLocks noGrp="1"/>
          </p:cNvSpPr>
          <p:nvPr>
            <p:ph type="dt" sz="quarter" idx="10"/>
          </p:nvPr>
        </p:nvSpPr>
        <p:spPr>
          <a:noFill/>
          <a:ln>
            <a:miter lim="800000"/>
            <a:headEnd/>
            <a:tailEnd/>
          </a:ln>
        </p:spPr>
        <p:txBody>
          <a:bodyPr/>
          <a:lstStyle/>
          <a:p>
            <a:fld id="{FB533F9B-FE4F-4D2D-8504-50061EC24EEB}" type="datetime1">
              <a:rPr lang="en-US" smtClean="0"/>
              <a:t>6/27/2023</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30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30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305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305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30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miter lim="800000"/>
            <a:headEnd/>
            <a:tailEnd/>
          </a:ln>
        </p:spPr>
        <p:txBody>
          <a:bodyPr/>
          <a:lstStyle/>
          <a:p>
            <a:fld id="{08E20799-6652-4418-A6A0-0012486AB4CD}" type="slidenum">
              <a:rPr lang="en-US" altLang="en-US" sz="2400" b="1" smtClean="0">
                <a:solidFill>
                  <a:srgbClr val="0000FF"/>
                </a:solidFill>
              </a:rPr>
              <a:pPr/>
              <a:t>3</a:t>
            </a:fld>
            <a:endParaRPr lang="en-US" altLang="en-US" sz="2400" b="1" dirty="0" smtClean="0">
              <a:solidFill>
                <a:srgbClr val="0000FF"/>
              </a:solidFill>
            </a:endParaRPr>
          </a:p>
        </p:txBody>
      </p:sp>
      <p:sp>
        <p:nvSpPr>
          <p:cNvPr id="173059" name="Rectangle 3"/>
          <p:cNvSpPr>
            <a:spLocks noGrp="1" noChangeArrowheads="1"/>
          </p:cNvSpPr>
          <p:nvPr>
            <p:ph type="body" idx="1"/>
          </p:nvPr>
        </p:nvSpPr>
        <p:spPr>
          <a:xfrm>
            <a:off x="685800" y="476672"/>
            <a:ext cx="7990656" cy="5760640"/>
          </a:xfrm>
          <a:solidFill>
            <a:srgbClr val="E2FFC5"/>
          </a:solidFill>
          <a:ln w="28575">
            <a:solidFill>
              <a:schemeClr val="tx1"/>
            </a:solidFill>
          </a:ln>
        </p:spPr>
        <p:txBody>
          <a:bodyPr>
            <a:noAutofit/>
          </a:bodyPr>
          <a:lstStyle/>
          <a:p>
            <a:pPr marL="0" indent="0" algn="just">
              <a:buNone/>
            </a:pPr>
            <a:r>
              <a:rPr lang="en-IN" sz="2400" b="1" dirty="0" smtClean="0">
                <a:latin typeface="Arial" pitchFamily="34" charset="0"/>
                <a:cs typeface="Arial" pitchFamily="34" charset="0"/>
              </a:rPr>
              <a:t>Possible methods for determination of </a:t>
            </a:r>
            <a:r>
              <a:rPr lang="en-IN" sz="2400" b="1" dirty="0" smtClean="0">
                <a:solidFill>
                  <a:srgbClr val="FF0000"/>
                </a:solidFill>
                <a:latin typeface="Arial" pitchFamily="34" charset="0"/>
                <a:cs typeface="Arial" pitchFamily="34" charset="0"/>
              </a:rPr>
              <a:t>Assigned Value and its uncertainty, </a:t>
            </a:r>
            <a:r>
              <a:rPr lang="en-IN" sz="2400" b="1" dirty="0" smtClean="0">
                <a:latin typeface="Arial" pitchFamily="34" charset="0"/>
                <a:cs typeface="Arial" pitchFamily="34" charset="0"/>
              </a:rPr>
              <a:t>as specified in clauses 8.2, 8.3, 8.4, or 8.5 of ISO 13528:2022 :</a:t>
            </a:r>
          </a:p>
          <a:p>
            <a:pPr marL="0" indent="0">
              <a:buNone/>
            </a:pPr>
            <a:endParaRPr lang="en-IN" sz="1050" b="1" dirty="0" smtClean="0">
              <a:latin typeface="Arial" pitchFamily="34" charset="0"/>
              <a:cs typeface="Arial" pitchFamily="34" charset="0"/>
            </a:endParaRPr>
          </a:p>
          <a:p>
            <a:pPr marL="457200" lvl="0" indent="-457200" algn="just">
              <a:buFont typeface="+mj-lt"/>
              <a:buAutoNum type="alphaLcParenR"/>
            </a:pPr>
            <a:r>
              <a:rPr lang="en-IN" sz="2200" b="1" dirty="0" smtClean="0">
                <a:latin typeface="Arial" pitchFamily="34" charset="0"/>
                <a:cs typeface="Arial" pitchFamily="34" charset="0"/>
              </a:rPr>
              <a:t>By perception of experts - </a:t>
            </a:r>
            <a:r>
              <a:rPr lang="en-IN" sz="2200" b="1" dirty="0" smtClean="0">
                <a:solidFill>
                  <a:srgbClr val="FF0000"/>
                </a:solidFill>
                <a:latin typeface="Arial" pitchFamily="34" charset="0"/>
                <a:cs typeface="Arial" pitchFamily="34" charset="0"/>
              </a:rPr>
              <a:t>clause 8.2</a:t>
            </a:r>
            <a:r>
              <a:rPr lang="en-IN" sz="2200" b="1" dirty="0" smtClean="0">
                <a:latin typeface="Arial" pitchFamily="34" charset="0"/>
                <a:cs typeface="Arial" pitchFamily="34" charset="0"/>
              </a:rPr>
              <a:t>;</a:t>
            </a:r>
          </a:p>
          <a:p>
            <a:pPr marL="457200" lvl="0" indent="-457200" algn="just">
              <a:buFont typeface="+mj-lt"/>
              <a:buAutoNum type="alphaLcParenR"/>
            </a:pPr>
            <a:r>
              <a:rPr lang="en-IN" sz="2200" b="1" dirty="0" smtClean="0">
                <a:latin typeface="Arial" pitchFamily="34" charset="0"/>
                <a:cs typeface="Arial" pitchFamily="34" charset="0"/>
              </a:rPr>
              <a:t>By experience from previous rounds of a PT Scheme - </a:t>
            </a:r>
            <a:r>
              <a:rPr lang="en-IN" sz="2200" b="1" dirty="0" smtClean="0">
                <a:solidFill>
                  <a:srgbClr val="FF0000"/>
                </a:solidFill>
                <a:latin typeface="Arial" pitchFamily="34" charset="0"/>
                <a:cs typeface="Arial" pitchFamily="34" charset="0"/>
              </a:rPr>
              <a:t>clause 8.3</a:t>
            </a:r>
            <a:r>
              <a:rPr lang="en-IN" sz="2200" b="1" dirty="0" smtClean="0">
                <a:latin typeface="Arial" pitchFamily="34" charset="0"/>
                <a:cs typeface="Arial" pitchFamily="34" charset="0"/>
              </a:rPr>
              <a:t>;</a:t>
            </a:r>
          </a:p>
          <a:p>
            <a:pPr marL="457200" lvl="0" indent="-457200" algn="just">
              <a:buFont typeface="+mj-lt"/>
              <a:buAutoNum type="alphaLcParenR"/>
            </a:pPr>
            <a:r>
              <a:rPr lang="en-IN" sz="2200" b="1" dirty="0" smtClean="0">
                <a:latin typeface="Arial" pitchFamily="34" charset="0"/>
                <a:cs typeface="Arial" pitchFamily="34" charset="0"/>
              </a:rPr>
              <a:t>By using Horwitz formula (applicable to analytical PT Schemes) - </a:t>
            </a:r>
            <a:r>
              <a:rPr lang="en-IN" sz="2200" b="1" dirty="0" smtClean="0">
                <a:solidFill>
                  <a:srgbClr val="FF0000"/>
                </a:solidFill>
                <a:latin typeface="Arial" pitchFamily="34" charset="0"/>
                <a:cs typeface="Arial" pitchFamily="34" charset="0"/>
              </a:rPr>
              <a:t>clause 8.4</a:t>
            </a:r>
            <a:r>
              <a:rPr lang="en-IN" sz="2200" b="1" dirty="0" smtClean="0">
                <a:latin typeface="Arial" pitchFamily="34" charset="0"/>
                <a:cs typeface="Arial" pitchFamily="34" charset="0"/>
              </a:rPr>
              <a:t>;  </a:t>
            </a:r>
          </a:p>
          <a:p>
            <a:pPr marL="457200" lvl="0" indent="-457200" algn="just">
              <a:buFont typeface="+mj-lt"/>
              <a:buAutoNum type="alphaLcParenR"/>
            </a:pPr>
            <a:r>
              <a:rPr lang="en-IN" sz="2200" b="1" dirty="0" smtClean="0">
                <a:latin typeface="Arial" pitchFamily="34" charset="0"/>
                <a:cs typeface="Arial" pitchFamily="34" charset="0"/>
              </a:rPr>
              <a:t>By using Reproducibility and/or Repeatability </a:t>
            </a:r>
            <a:r>
              <a:rPr lang="en-IN" sz="2200" b="1" dirty="0" err="1" smtClean="0">
                <a:latin typeface="Arial" pitchFamily="34" charset="0"/>
                <a:cs typeface="Arial" pitchFamily="34" charset="0"/>
              </a:rPr>
              <a:t>SD</a:t>
            </a:r>
            <a:r>
              <a:rPr lang="en-IN" sz="2200" b="1" dirty="0" smtClean="0">
                <a:latin typeface="Arial" pitchFamily="34" charset="0"/>
                <a:cs typeface="Arial" pitchFamily="34" charset="0"/>
              </a:rPr>
              <a:t> (as given in the standard test method) - </a:t>
            </a:r>
            <a:r>
              <a:rPr lang="en-IN" sz="2200" b="1" dirty="0" smtClean="0">
                <a:solidFill>
                  <a:srgbClr val="FF0000"/>
                </a:solidFill>
                <a:latin typeface="Arial" pitchFamily="34" charset="0"/>
                <a:cs typeface="Arial" pitchFamily="34" charset="0"/>
              </a:rPr>
              <a:t>clause 8.5</a:t>
            </a:r>
            <a:r>
              <a:rPr lang="en-IN" sz="2400" b="1" dirty="0" smtClean="0">
                <a:latin typeface="Arial" pitchFamily="34" charset="0"/>
                <a:cs typeface="Arial" pitchFamily="34" charset="0"/>
              </a:rPr>
              <a:t>.</a:t>
            </a:r>
          </a:p>
          <a:p>
            <a:pPr marL="0" lvl="0" indent="0">
              <a:buNone/>
            </a:pPr>
            <a:endParaRPr lang="en-IN" sz="1000" b="1" dirty="0" smtClean="0">
              <a:latin typeface="Arial" pitchFamily="34" charset="0"/>
              <a:cs typeface="Arial" pitchFamily="34" charset="0"/>
            </a:endParaRPr>
          </a:p>
          <a:p>
            <a:pPr marL="0" lvl="0" indent="0" algn="just">
              <a:buNone/>
            </a:pPr>
            <a:r>
              <a:rPr lang="en-IN" sz="2400" b="1" dirty="0" smtClean="0">
                <a:solidFill>
                  <a:srgbClr val="0000FF"/>
                </a:solidFill>
                <a:latin typeface="Arial" pitchFamily="34" charset="0"/>
                <a:cs typeface="Arial" pitchFamily="34" charset="0"/>
              </a:rPr>
              <a:t>By using this approach (determination of </a:t>
            </a:r>
            <a:r>
              <a:rPr lang="en-IN" sz="2400" b="1" u="sng" dirty="0" smtClean="0">
                <a:solidFill>
                  <a:srgbClr val="0000FF"/>
                </a:solidFill>
                <a:latin typeface="Arial" pitchFamily="34" charset="0"/>
                <a:cs typeface="Arial" pitchFamily="34" charset="0"/>
              </a:rPr>
              <a:t>Assigned Value</a:t>
            </a:r>
            <a:r>
              <a:rPr lang="en-IN" sz="2400" b="1" dirty="0" smtClean="0">
                <a:solidFill>
                  <a:srgbClr val="0000FF"/>
                </a:solidFill>
                <a:latin typeface="Arial" pitchFamily="34" charset="0"/>
                <a:cs typeface="Arial" pitchFamily="34" charset="0"/>
              </a:rPr>
              <a:t> as well as </a:t>
            </a:r>
            <a:r>
              <a:rPr lang="en-IN" sz="2400" b="1" u="sng" dirty="0" smtClean="0">
                <a:solidFill>
                  <a:srgbClr val="0000FF"/>
                </a:solidFill>
                <a:latin typeface="Arial" pitchFamily="34" charset="0"/>
                <a:cs typeface="Arial" pitchFamily="34" charset="0"/>
              </a:rPr>
              <a:t>SDPA</a:t>
            </a:r>
            <a:r>
              <a:rPr lang="en-IN" sz="2400" b="1" dirty="0" smtClean="0">
                <a:solidFill>
                  <a:srgbClr val="0000FF"/>
                </a:solidFill>
                <a:latin typeface="Arial" pitchFamily="34" charset="0"/>
                <a:cs typeface="Arial" pitchFamily="34" charset="0"/>
              </a:rPr>
              <a:t> independent of participants) PT Schemes can be conducted even with one participant .</a:t>
            </a:r>
          </a:p>
          <a:p>
            <a:pPr marL="0" indent="0">
              <a:buNone/>
            </a:pPr>
            <a:endParaRPr lang="en-IN" sz="2400" b="1" dirty="0" smtClean="0">
              <a:latin typeface="Arial" pitchFamily="34" charset="0"/>
              <a:cs typeface="Arial" pitchFamily="34" charset="0"/>
            </a:endParaRPr>
          </a:p>
        </p:txBody>
      </p:sp>
      <p:sp>
        <p:nvSpPr>
          <p:cNvPr id="7173" name="Footer Placeholder 4"/>
          <p:cNvSpPr>
            <a:spLocks noGrp="1"/>
          </p:cNvSpPr>
          <p:nvPr>
            <p:ph type="ftr" sz="quarter" idx="11"/>
          </p:nvPr>
        </p:nvSpPr>
        <p:spPr>
          <a:noFill/>
          <a:ln>
            <a:miter lim="800000"/>
            <a:headEnd/>
            <a:tailEnd/>
          </a:ln>
        </p:spPr>
        <p:txBody>
          <a:bodyPr/>
          <a:lstStyle/>
          <a:p>
            <a:r>
              <a:rPr lang="en-US" smtClean="0"/>
              <a:t>S.SUBRAMANIAN</a:t>
            </a:r>
            <a:endParaRPr lang="en-US" smtClean="0"/>
          </a:p>
        </p:txBody>
      </p:sp>
      <p:sp>
        <p:nvSpPr>
          <p:cNvPr id="7174" name="Date Placeholder 5"/>
          <p:cNvSpPr>
            <a:spLocks noGrp="1"/>
          </p:cNvSpPr>
          <p:nvPr>
            <p:ph type="dt" sz="quarter" idx="10"/>
          </p:nvPr>
        </p:nvSpPr>
        <p:spPr>
          <a:noFill/>
          <a:ln>
            <a:miter lim="800000"/>
            <a:headEnd/>
            <a:tailEnd/>
          </a:ln>
        </p:spPr>
        <p:txBody>
          <a:bodyPr/>
          <a:lstStyle/>
          <a:p>
            <a:fld id="{F9C3529C-A89E-4004-8256-9351E0BE7A50}" type="datetime1">
              <a:rPr lang="en-US" smtClean="0"/>
              <a:t>6/27/2023</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3059">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305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305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305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305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305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30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miter lim="800000"/>
            <a:headEnd/>
            <a:tailEnd/>
          </a:ln>
        </p:spPr>
        <p:txBody>
          <a:bodyPr/>
          <a:lstStyle/>
          <a:p>
            <a:fld id="{08E20799-6652-4418-A6A0-0012486AB4CD}" type="slidenum">
              <a:rPr lang="en-US" altLang="en-US" sz="2400" b="1" smtClean="0">
                <a:solidFill>
                  <a:srgbClr val="0000FF"/>
                </a:solidFill>
              </a:rPr>
              <a:pPr/>
              <a:t>4</a:t>
            </a:fld>
            <a:endParaRPr lang="en-US" altLang="en-US" sz="2400" b="1" dirty="0" smtClean="0">
              <a:solidFill>
                <a:srgbClr val="0000FF"/>
              </a:solidFill>
            </a:endParaRPr>
          </a:p>
        </p:txBody>
      </p:sp>
      <p:sp>
        <p:nvSpPr>
          <p:cNvPr id="173059" name="Rectangle 3"/>
          <p:cNvSpPr>
            <a:spLocks noGrp="1" noChangeArrowheads="1"/>
          </p:cNvSpPr>
          <p:nvPr>
            <p:ph type="body" idx="1"/>
          </p:nvPr>
        </p:nvSpPr>
        <p:spPr>
          <a:xfrm>
            <a:off x="685800" y="476672"/>
            <a:ext cx="7990656" cy="5619328"/>
          </a:xfrm>
          <a:solidFill>
            <a:srgbClr val="FFFFA3"/>
          </a:solidFill>
          <a:ln w="28575">
            <a:solidFill>
              <a:schemeClr val="tx1"/>
            </a:solidFill>
          </a:ln>
        </p:spPr>
        <p:txBody>
          <a:bodyPr>
            <a:noAutofit/>
          </a:bodyPr>
          <a:lstStyle/>
          <a:p>
            <a:pPr marL="0" indent="0" algn="just">
              <a:buNone/>
            </a:pPr>
            <a:r>
              <a:rPr lang="en-IN" sz="2800" b="1" dirty="0" smtClean="0">
                <a:latin typeface="Arial" pitchFamily="34" charset="0"/>
                <a:cs typeface="Arial" pitchFamily="34" charset="0"/>
              </a:rPr>
              <a:t>What to do when </a:t>
            </a:r>
            <a:r>
              <a:rPr lang="en-IN" sz="2800" b="1" dirty="0" smtClean="0">
                <a:solidFill>
                  <a:srgbClr val="FF0000"/>
                </a:solidFill>
                <a:latin typeface="Arial" pitchFamily="34" charset="0"/>
                <a:cs typeface="Arial" pitchFamily="34" charset="0"/>
              </a:rPr>
              <a:t>assigned value (and its uncertainty) </a:t>
            </a:r>
            <a:r>
              <a:rPr lang="en-IN" sz="2800" b="1" dirty="0" smtClean="0">
                <a:latin typeface="Arial" pitchFamily="34" charset="0"/>
                <a:cs typeface="Arial" pitchFamily="34" charset="0"/>
              </a:rPr>
              <a:t>can’t be determined independent of participants? </a:t>
            </a:r>
          </a:p>
          <a:p>
            <a:pPr marL="0" indent="0" algn="just">
              <a:buNone/>
            </a:pPr>
            <a:endParaRPr lang="en-IN" sz="1050" b="1" dirty="0" smtClean="0">
              <a:latin typeface="Arial" pitchFamily="34" charset="0"/>
              <a:cs typeface="Arial" pitchFamily="34" charset="0"/>
            </a:endParaRPr>
          </a:p>
          <a:p>
            <a:pPr marL="0" indent="0" algn="just">
              <a:buNone/>
            </a:pPr>
            <a:r>
              <a:rPr lang="en-IN" sz="2400" b="1" dirty="0" smtClean="0">
                <a:latin typeface="Arial" pitchFamily="34" charset="0"/>
                <a:cs typeface="Arial" pitchFamily="34" charset="0"/>
              </a:rPr>
              <a:t>(</a:t>
            </a:r>
            <a:r>
              <a:rPr lang="en-IN" sz="2400" b="1" dirty="0" err="1" smtClean="0">
                <a:latin typeface="Arial" pitchFamily="34" charset="0"/>
                <a:cs typeface="Arial" pitchFamily="34" charset="0"/>
              </a:rPr>
              <a:t>e.g</a:t>
            </a:r>
            <a:r>
              <a:rPr lang="en-IN" sz="2400" b="1" dirty="0" smtClean="0">
                <a:latin typeface="Arial" pitchFamily="34" charset="0"/>
                <a:cs typeface="Arial" pitchFamily="34" charset="0"/>
              </a:rPr>
              <a:t>) </a:t>
            </a:r>
            <a:r>
              <a:rPr lang="en-IN" sz="2400" b="1" u="sng" dirty="0" smtClean="0">
                <a:latin typeface="Arial" pitchFamily="34" charset="0"/>
                <a:cs typeface="Arial" pitchFamily="34" charset="0"/>
              </a:rPr>
              <a:t>Mechanical testing</a:t>
            </a:r>
            <a:r>
              <a:rPr lang="en-IN" sz="2400" b="1" dirty="0" smtClean="0">
                <a:latin typeface="Arial" pitchFamily="34" charset="0"/>
                <a:cs typeface="Arial" pitchFamily="34" charset="0"/>
              </a:rPr>
              <a:t> of textiles, leather etc., for tensile strength, GSM, Tear strength, Abrasion resistance etc., for which suitable </a:t>
            </a:r>
            <a:r>
              <a:rPr lang="en-IN" sz="2400" b="1" dirty="0" err="1" smtClean="0">
                <a:latin typeface="Arial" pitchFamily="34" charset="0"/>
                <a:cs typeface="Arial" pitchFamily="34" charset="0"/>
              </a:rPr>
              <a:t>CRMs</a:t>
            </a:r>
            <a:r>
              <a:rPr lang="en-IN" sz="2400" b="1" dirty="0" smtClean="0">
                <a:latin typeface="Arial" pitchFamily="34" charset="0"/>
                <a:cs typeface="Arial" pitchFamily="34" charset="0"/>
              </a:rPr>
              <a:t> are not available</a:t>
            </a:r>
          </a:p>
          <a:p>
            <a:pPr marL="0" indent="0" algn="just">
              <a:buNone/>
            </a:pPr>
            <a:endParaRPr lang="en-IN" sz="1050" b="1" dirty="0" smtClean="0">
              <a:latin typeface="Arial" pitchFamily="34" charset="0"/>
              <a:cs typeface="Arial" pitchFamily="34" charset="0"/>
            </a:endParaRPr>
          </a:p>
          <a:p>
            <a:pPr marL="0" indent="0" algn="just">
              <a:buNone/>
            </a:pPr>
            <a:r>
              <a:rPr lang="en-IN" sz="2400" b="1" u="sng" dirty="0" smtClean="0">
                <a:latin typeface="Arial" pitchFamily="34" charset="0"/>
                <a:cs typeface="Arial" pitchFamily="34" charset="0"/>
              </a:rPr>
              <a:t>Chemical testing</a:t>
            </a:r>
            <a:r>
              <a:rPr lang="en-IN" sz="2400" b="1" dirty="0" smtClean="0">
                <a:latin typeface="Arial" pitchFamily="34" charset="0"/>
                <a:cs typeface="Arial" pitchFamily="34" charset="0"/>
              </a:rPr>
              <a:t> of many products including textiles,  (Shrinkage, Blend composition, Colour Fastness to laundering, dry cleaning, light, etc.,) </a:t>
            </a:r>
          </a:p>
          <a:p>
            <a:pPr marL="0" indent="0">
              <a:buNone/>
            </a:pPr>
            <a:endParaRPr lang="en-IN" sz="1050" b="1" dirty="0" smtClean="0">
              <a:latin typeface="Arial" pitchFamily="34" charset="0"/>
              <a:cs typeface="Arial" pitchFamily="34" charset="0"/>
            </a:endParaRPr>
          </a:p>
          <a:p>
            <a:pPr marL="0" indent="0" algn="just">
              <a:buNone/>
            </a:pPr>
            <a:r>
              <a:rPr lang="en-IN" sz="2800" b="1" dirty="0" smtClean="0">
                <a:solidFill>
                  <a:srgbClr val="0000FF"/>
                </a:solidFill>
                <a:latin typeface="Arial" pitchFamily="34" charset="0"/>
                <a:cs typeface="Arial" pitchFamily="34" charset="0"/>
              </a:rPr>
              <a:t>Only </a:t>
            </a:r>
            <a:r>
              <a:rPr lang="en-IN" sz="2800" b="1" u="sng" dirty="0" smtClean="0">
                <a:solidFill>
                  <a:srgbClr val="0000FF"/>
                </a:solidFill>
                <a:latin typeface="Arial" pitchFamily="34" charset="0"/>
                <a:cs typeface="Arial" pitchFamily="34" charset="0"/>
              </a:rPr>
              <a:t>consensus value from the participants’ results</a:t>
            </a:r>
            <a:r>
              <a:rPr lang="en-IN" sz="2800" b="1" dirty="0" smtClean="0">
                <a:solidFill>
                  <a:srgbClr val="0000FF"/>
                </a:solidFill>
                <a:latin typeface="Arial" pitchFamily="34" charset="0"/>
                <a:cs typeface="Arial" pitchFamily="34" charset="0"/>
              </a:rPr>
              <a:t> can be used in such PT schemes.</a:t>
            </a:r>
          </a:p>
        </p:txBody>
      </p:sp>
      <p:sp>
        <p:nvSpPr>
          <p:cNvPr id="7173" name="Footer Placeholder 4"/>
          <p:cNvSpPr>
            <a:spLocks noGrp="1"/>
          </p:cNvSpPr>
          <p:nvPr>
            <p:ph type="ftr" sz="quarter" idx="11"/>
          </p:nvPr>
        </p:nvSpPr>
        <p:spPr>
          <a:noFill/>
          <a:ln>
            <a:miter lim="800000"/>
            <a:headEnd/>
            <a:tailEnd/>
          </a:ln>
        </p:spPr>
        <p:txBody>
          <a:bodyPr/>
          <a:lstStyle/>
          <a:p>
            <a:r>
              <a:rPr lang="en-US" smtClean="0"/>
              <a:t>S.SUBRAMANIAN</a:t>
            </a:r>
            <a:endParaRPr lang="en-US" smtClean="0"/>
          </a:p>
        </p:txBody>
      </p:sp>
      <p:sp>
        <p:nvSpPr>
          <p:cNvPr id="7174" name="Date Placeholder 5"/>
          <p:cNvSpPr>
            <a:spLocks noGrp="1"/>
          </p:cNvSpPr>
          <p:nvPr>
            <p:ph type="dt" sz="quarter" idx="10"/>
          </p:nvPr>
        </p:nvSpPr>
        <p:spPr>
          <a:noFill/>
          <a:ln>
            <a:miter lim="800000"/>
            <a:headEnd/>
            <a:tailEnd/>
          </a:ln>
        </p:spPr>
        <p:txBody>
          <a:bodyPr/>
          <a:lstStyle/>
          <a:p>
            <a:fld id="{9E37AACC-F3D6-4FB7-832D-E6EAFF40ED39}" type="datetime1">
              <a:rPr lang="en-US" smtClean="0"/>
              <a:t>6/27/2023</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3059">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305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305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305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730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miter lim="800000"/>
            <a:headEnd/>
            <a:tailEnd/>
          </a:ln>
        </p:spPr>
        <p:txBody>
          <a:bodyPr/>
          <a:lstStyle/>
          <a:p>
            <a:fld id="{08E20799-6652-4418-A6A0-0012486AB4CD}" type="slidenum">
              <a:rPr lang="en-US" altLang="en-US" sz="2400" b="1" smtClean="0">
                <a:solidFill>
                  <a:srgbClr val="0000FF"/>
                </a:solidFill>
              </a:rPr>
              <a:pPr/>
              <a:t>5</a:t>
            </a:fld>
            <a:endParaRPr lang="en-US" altLang="en-US" sz="2400" b="1" dirty="0" smtClean="0">
              <a:solidFill>
                <a:srgbClr val="0000FF"/>
              </a:solidFill>
            </a:endParaRPr>
          </a:p>
        </p:txBody>
      </p:sp>
      <p:sp>
        <p:nvSpPr>
          <p:cNvPr id="173059" name="Rectangle 3"/>
          <p:cNvSpPr>
            <a:spLocks noGrp="1" noChangeArrowheads="1"/>
          </p:cNvSpPr>
          <p:nvPr>
            <p:ph type="body" idx="1"/>
          </p:nvPr>
        </p:nvSpPr>
        <p:spPr>
          <a:xfrm>
            <a:off x="685800" y="476672"/>
            <a:ext cx="7990656" cy="5619328"/>
          </a:xfrm>
          <a:solidFill>
            <a:srgbClr val="FFFFA3"/>
          </a:solidFill>
          <a:ln w="28575">
            <a:solidFill>
              <a:schemeClr val="tx1"/>
            </a:solidFill>
          </a:ln>
        </p:spPr>
        <p:txBody>
          <a:bodyPr>
            <a:noAutofit/>
          </a:bodyPr>
          <a:lstStyle/>
          <a:p>
            <a:pPr marL="0" indent="0" algn="just">
              <a:buNone/>
            </a:pPr>
            <a:r>
              <a:rPr lang="en-IN" sz="2800" b="1" dirty="0" smtClean="0">
                <a:solidFill>
                  <a:srgbClr val="FF0000"/>
                </a:solidFill>
                <a:latin typeface="Arial" pitchFamily="34" charset="0"/>
                <a:cs typeface="Arial" pitchFamily="34" charset="0"/>
              </a:rPr>
              <a:t>Robust estimators</a:t>
            </a:r>
            <a:r>
              <a:rPr lang="en-IN" sz="2800" b="1" dirty="0" smtClean="0">
                <a:latin typeface="Arial" pitchFamily="34" charset="0"/>
                <a:cs typeface="Arial" pitchFamily="34" charset="0"/>
              </a:rPr>
              <a:t> such as </a:t>
            </a:r>
            <a:r>
              <a:rPr lang="en-IN" sz="2800" b="1" dirty="0" smtClean="0">
                <a:solidFill>
                  <a:srgbClr val="0000FF"/>
                </a:solidFill>
                <a:latin typeface="Arial" pitchFamily="34" charset="0"/>
                <a:cs typeface="Arial" pitchFamily="34" charset="0"/>
              </a:rPr>
              <a:t>Algorithm A</a:t>
            </a:r>
            <a:r>
              <a:rPr lang="en-IN" sz="2800" b="1" dirty="0" smtClean="0">
                <a:latin typeface="Arial" pitchFamily="34" charset="0"/>
                <a:cs typeface="Arial" pitchFamily="34" charset="0"/>
              </a:rPr>
              <a:t> and </a:t>
            </a:r>
            <a:r>
              <a:rPr lang="en-IN" sz="2800" b="1" dirty="0" err="1" smtClean="0">
                <a:solidFill>
                  <a:srgbClr val="0000FF"/>
                </a:solidFill>
                <a:latin typeface="Arial" pitchFamily="34" charset="0"/>
                <a:cs typeface="Arial" pitchFamily="34" charset="0"/>
              </a:rPr>
              <a:t>nIQR</a:t>
            </a:r>
            <a:r>
              <a:rPr lang="en-IN" sz="2800" b="1" dirty="0" smtClean="0">
                <a:solidFill>
                  <a:srgbClr val="0000FF"/>
                </a:solidFill>
                <a:latin typeface="Arial" pitchFamily="34" charset="0"/>
                <a:cs typeface="Arial" pitchFamily="34" charset="0"/>
              </a:rPr>
              <a:t> method </a:t>
            </a:r>
            <a:r>
              <a:rPr lang="en-IN" sz="2800" b="1" dirty="0" smtClean="0">
                <a:latin typeface="Arial" pitchFamily="34" charset="0"/>
                <a:cs typeface="Arial" pitchFamily="34" charset="0"/>
              </a:rPr>
              <a:t>are used for the determination of both assigned value as well as SDPA while using </a:t>
            </a:r>
            <a:r>
              <a:rPr lang="en-IN" sz="2800" b="1" u="sng" dirty="0" smtClean="0">
                <a:latin typeface="Arial" pitchFamily="34" charset="0"/>
                <a:cs typeface="Arial" pitchFamily="34" charset="0"/>
              </a:rPr>
              <a:t>consensus value from the participants’ results.</a:t>
            </a:r>
          </a:p>
          <a:p>
            <a:pPr marL="0" indent="0" algn="just">
              <a:buNone/>
            </a:pPr>
            <a:endParaRPr lang="en-IN" sz="1050" b="1" dirty="0" smtClean="0">
              <a:latin typeface="Arial" pitchFamily="34" charset="0"/>
              <a:cs typeface="Arial" pitchFamily="34" charset="0"/>
            </a:endParaRPr>
          </a:p>
          <a:p>
            <a:pPr marL="0" indent="0" algn="just">
              <a:buNone/>
            </a:pPr>
            <a:r>
              <a:rPr lang="en-IN" sz="2900" b="1" dirty="0" smtClean="0">
                <a:solidFill>
                  <a:srgbClr val="FF0000"/>
                </a:solidFill>
                <a:latin typeface="Arial" pitchFamily="34" charset="0"/>
                <a:cs typeface="Arial" pitchFamily="34" charset="0"/>
              </a:rPr>
              <a:t>But, use of robust estimators are </a:t>
            </a:r>
            <a:r>
              <a:rPr lang="en-IN" sz="2900" b="1" u="sng" dirty="0" smtClean="0">
                <a:solidFill>
                  <a:srgbClr val="FF0000"/>
                </a:solidFill>
                <a:latin typeface="Arial" pitchFamily="34" charset="0"/>
                <a:cs typeface="Arial" pitchFamily="34" charset="0"/>
              </a:rPr>
              <a:t>acceptable only when the number of participants (after removal of outliers) is ≥ 12.</a:t>
            </a:r>
            <a:r>
              <a:rPr lang="en-IN" sz="2900" b="1" dirty="0" smtClean="0">
                <a:solidFill>
                  <a:srgbClr val="FF0000"/>
                </a:solidFill>
                <a:latin typeface="Arial" pitchFamily="34" charset="0"/>
                <a:cs typeface="Arial" pitchFamily="34" charset="0"/>
              </a:rPr>
              <a:t> </a:t>
            </a:r>
          </a:p>
          <a:p>
            <a:pPr marL="0" indent="0" algn="just">
              <a:buNone/>
            </a:pPr>
            <a:endParaRPr lang="en-IN" sz="1050" b="1" dirty="0" smtClean="0">
              <a:latin typeface="Arial" pitchFamily="34" charset="0"/>
              <a:cs typeface="Arial" pitchFamily="34" charset="0"/>
            </a:endParaRPr>
          </a:p>
          <a:p>
            <a:pPr marL="0" indent="0" algn="just">
              <a:buNone/>
            </a:pPr>
            <a:r>
              <a:rPr lang="en-IN" b="1" dirty="0" smtClean="0">
                <a:latin typeface="Arial" pitchFamily="34" charset="0"/>
                <a:cs typeface="Arial" pitchFamily="34" charset="0"/>
              </a:rPr>
              <a:t>In this case, the approach as specified in </a:t>
            </a:r>
            <a:r>
              <a:rPr lang="en-IN" b="1" u="sng" dirty="0" smtClean="0">
                <a:latin typeface="Arial" pitchFamily="34" charset="0"/>
                <a:cs typeface="Arial" pitchFamily="34" charset="0"/>
              </a:rPr>
              <a:t>Annex D of ISO 13528:2022</a:t>
            </a:r>
            <a:r>
              <a:rPr lang="en-IN" b="1" dirty="0" smtClean="0">
                <a:latin typeface="Arial" pitchFamily="34" charset="0"/>
                <a:cs typeface="Arial" pitchFamily="34" charset="0"/>
              </a:rPr>
              <a:t> can be used </a:t>
            </a:r>
          </a:p>
        </p:txBody>
      </p:sp>
      <p:sp>
        <p:nvSpPr>
          <p:cNvPr id="7173" name="Footer Placeholder 4"/>
          <p:cNvSpPr>
            <a:spLocks noGrp="1"/>
          </p:cNvSpPr>
          <p:nvPr>
            <p:ph type="ftr" sz="quarter" idx="11"/>
          </p:nvPr>
        </p:nvSpPr>
        <p:spPr>
          <a:noFill/>
          <a:ln>
            <a:miter lim="800000"/>
            <a:headEnd/>
            <a:tailEnd/>
          </a:ln>
        </p:spPr>
        <p:txBody>
          <a:bodyPr/>
          <a:lstStyle/>
          <a:p>
            <a:r>
              <a:rPr lang="en-US" smtClean="0"/>
              <a:t>S.SUBRAMANIAN</a:t>
            </a:r>
            <a:endParaRPr lang="en-US" smtClean="0"/>
          </a:p>
        </p:txBody>
      </p:sp>
      <p:sp>
        <p:nvSpPr>
          <p:cNvPr id="7174" name="Date Placeholder 5"/>
          <p:cNvSpPr>
            <a:spLocks noGrp="1"/>
          </p:cNvSpPr>
          <p:nvPr>
            <p:ph type="dt" sz="quarter" idx="10"/>
          </p:nvPr>
        </p:nvSpPr>
        <p:spPr>
          <a:noFill/>
          <a:ln>
            <a:miter lim="800000"/>
            <a:headEnd/>
            <a:tailEnd/>
          </a:ln>
        </p:spPr>
        <p:txBody>
          <a:bodyPr/>
          <a:lstStyle/>
          <a:p>
            <a:fld id="{E8C7333E-774C-4320-BC7D-5C4A310245A9}" type="datetime1">
              <a:rPr lang="en-US" smtClean="0"/>
              <a:t>6/27/2023</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3059">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30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30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850106"/>
          </a:xfrm>
          <a:solidFill>
            <a:srgbClr val="B7FFFF"/>
          </a:solidFill>
          <a:ln w="28575">
            <a:solidFill>
              <a:schemeClr val="tx1"/>
            </a:solidFill>
          </a:ln>
        </p:spPr>
        <p:txBody>
          <a:bodyPr>
            <a:normAutofit/>
          </a:bodyPr>
          <a:lstStyle/>
          <a:p>
            <a:r>
              <a:rPr lang="en-IN" sz="3200" b="1" dirty="0" smtClean="0">
                <a:latin typeface="Tahoma" pitchFamily="34" charset="0"/>
                <a:ea typeface="Tahoma" pitchFamily="34" charset="0"/>
                <a:cs typeface="Tahoma" pitchFamily="34" charset="0"/>
              </a:rPr>
              <a:t>Annex D approach when “p” is &lt; 12</a:t>
            </a:r>
            <a:endParaRPr lang="en-IN" sz="3200"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268760"/>
            <a:ext cx="8291264" cy="4896544"/>
          </a:xfrm>
          <a:solidFill>
            <a:schemeClr val="accent2">
              <a:lumMod val="20000"/>
              <a:lumOff val="80000"/>
            </a:schemeClr>
          </a:solidFill>
          <a:ln w="28575">
            <a:solidFill>
              <a:schemeClr val="tx1"/>
            </a:solidFill>
          </a:ln>
        </p:spPr>
        <p:txBody>
          <a:bodyPr>
            <a:noAutofit/>
          </a:bodyPr>
          <a:lstStyle/>
          <a:p>
            <a:pPr marL="0" indent="0" algn="just">
              <a:buNone/>
            </a:pPr>
            <a:r>
              <a:rPr lang="en-IN" sz="2100" b="1" u="sng" dirty="0" smtClean="0">
                <a:solidFill>
                  <a:srgbClr val="FF0000"/>
                </a:solidFill>
                <a:latin typeface="Arial" pitchFamily="34" charset="0"/>
                <a:cs typeface="Arial" pitchFamily="34" charset="0"/>
              </a:rPr>
              <a:t>Step 1:</a:t>
            </a:r>
            <a:r>
              <a:rPr lang="en-IN" sz="2100" b="1" dirty="0" smtClean="0">
                <a:solidFill>
                  <a:srgbClr val="FF0000"/>
                </a:solidFill>
                <a:latin typeface="Arial" pitchFamily="34" charset="0"/>
                <a:cs typeface="Arial" pitchFamily="34" charset="0"/>
              </a:rPr>
              <a:t> </a:t>
            </a:r>
            <a:r>
              <a:rPr lang="en-IN" sz="2100" b="1" dirty="0" smtClean="0">
                <a:latin typeface="Arial" pitchFamily="34" charset="0"/>
                <a:cs typeface="Arial" pitchFamily="34" charset="0"/>
              </a:rPr>
              <a:t>Identify </a:t>
            </a:r>
            <a:r>
              <a:rPr lang="en-IN" sz="2100" b="1" u="sng" dirty="0" smtClean="0">
                <a:latin typeface="Arial" pitchFamily="34" charset="0"/>
                <a:cs typeface="Arial" pitchFamily="34" charset="0"/>
              </a:rPr>
              <a:t>outliers</a:t>
            </a:r>
            <a:r>
              <a:rPr lang="en-IN" sz="2100" b="1" dirty="0" smtClean="0">
                <a:latin typeface="Arial" pitchFamily="34" charset="0"/>
                <a:cs typeface="Arial" pitchFamily="34" charset="0"/>
              </a:rPr>
              <a:t> (blunders) in the participants results and remove them for determination of </a:t>
            </a:r>
            <a:r>
              <a:rPr lang="en-IN" sz="2100" b="1" dirty="0" smtClean="0">
                <a:solidFill>
                  <a:srgbClr val="FF0000"/>
                </a:solidFill>
                <a:latin typeface="Arial" pitchFamily="34" charset="0"/>
                <a:cs typeface="Arial" pitchFamily="34" charset="0"/>
              </a:rPr>
              <a:t>Assigned Value (and its uncertainty)</a:t>
            </a:r>
            <a:r>
              <a:rPr lang="en-IN" sz="2100" b="1" dirty="0" smtClean="0">
                <a:latin typeface="Arial" pitchFamily="34" charset="0"/>
                <a:cs typeface="Arial" pitchFamily="34" charset="0"/>
              </a:rPr>
              <a:t> as well as </a:t>
            </a:r>
            <a:r>
              <a:rPr lang="en-IN" sz="2100" b="1" dirty="0" smtClean="0">
                <a:solidFill>
                  <a:srgbClr val="0000FF"/>
                </a:solidFill>
                <a:latin typeface="Arial" pitchFamily="34" charset="0"/>
                <a:cs typeface="Arial" pitchFamily="34" charset="0"/>
              </a:rPr>
              <a:t>SDPA.</a:t>
            </a:r>
          </a:p>
          <a:p>
            <a:pPr marL="0" indent="0">
              <a:buNone/>
            </a:pPr>
            <a:endParaRPr lang="en-IN" sz="1000" b="1" dirty="0" smtClean="0">
              <a:solidFill>
                <a:srgbClr val="0000FF"/>
              </a:solidFill>
              <a:latin typeface="Arial" pitchFamily="34" charset="0"/>
              <a:ea typeface="Tahoma" pitchFamily="34" charset="0"/>
              <a:cs typeface="Arial" pitchFamily="34" charset="0"/>
            </a:endParaRPr>
          </a:p>
          <a:p>
            <a:pPr marL="0" indent="0" algn="just">
              <a:buNone/>
            </a:pPr>
            <a:r>
              <a:rPr lang="en-IN" sz="2100" b="1" u="sng" dirty="0" smtClean="0">
                <a:solidFill>
                  <a:srgbClr val="FF0000"/>
                </a:solidFill>
                <a:latin typeface="Arial" pitchFamily="34" charset="0"/>
                <a:cs typeface="Arial" pitchFamily="34" charset="0"/>
              </a:rPr>
              <a:t>Step 2:</a:t>
            </a:r>
            <a:r>
              <a:rPr lang="en-IN" sz="2100" b="1" dirty="0" smtClean="0">
                <a:solidFill>
                  <a:srgbClr val="FF0000"/>
                </a:solidFill>
                <a:latin typeface="Arial" pitchFamily="34" charset="0"/>
                <a:cs typeface="Arial" pitchFamily="34" charset="0"/>
              </a:rPr>
              <a:t> </a:t>
            </a:r>
            <a:r>
              <a:rPr lang="en-IN" sz="2100" b="1" dirty="0" smtClean="0">
                <a:latin typeface="Arial" pitchFamily="34" charset="0"/>
                <a:cs typeface="Arial" pitchFamily="34" charset="0"/>
              </a:rPr>
              <a:t>Determine </a:t>
            </a:r>
            <a:r>
              <a:rPr lang="en-IN" sz="2100" b="1" u="sng" dirty="0" smtClean="0">
                <a:latin typeface="Arial" pitchFamily="34" charset="0"/>
                <a:cs typeface="Arial" pitchFamily="34" charset="0"/>
              </a:rPr>
              <a:t>Assigned Value and its uncertainty</a:t>
            </a:r>
            <a:r>
              <a:rPr lang="en-IN" sz="2100" b="1" dirty="0" smtClean="0">
                <a:latin typeface="Arial" pitchFamily="34" charset="0"/>
                <a:cs typeface="Arial" pitchFamily="34" charset="0"/>
              </a:rPr>
              <a:t> from the participants’ results. </a:t>
            </a:r>
          </a:p>
          <a:p>
            <a:pPr marL="0" indent="0" algn="just">
              <a:buNone/>
            </a:pPr>
            <a:endParaRPr lang="en-IN" sz="1000" b="1" dirty="0" smtClean="0">
              <a:solidFill>
                <a:srgbClr val="0000FF"/>
              </a:solidFill>
              <a:latin typeface="Arial" pitchFamily="34" charset="0"/>
              <a:ea typeface="Tahoma" pitchFamily="34" charset="0"/>
              <a:cs typeface="Arial" pitchFamily="34" charset="0"/>
            </a:endParaRPr>
          </a:p>
          <a:p>
            <a:pPr marL="0" indent="0" algn="just">
              <a:buNone/>
            </a:pPr>
            <a:r>
              <a:rPr lang="en-IN" sz="2100" b="1" u="sng" dirty="0" smtClean="0">
                <a:solidFill>
                  <a:srgbClr val="FF0000"/>
                </a:solidFill>
                <a:latin typeface="Arial" pitchFamily="34" charset="0"/>
                <a:cs typeface="Arial" pitchFamily="34" charset="0"/>
              </a:rPr>
              <a:t>Step 3:</a:t>
            </a:r>
            <a:r>
              <a:rPr lang="en-IN" sz="2100" b="1" dirty="0" smtClean="0">
                <a:solidFill>
                  <a:srgbClr val="FF0000"/>
                </a:solidFill>
                <a:latin typeface="Arial" pitchFamily="34" charset="0"/>
                <a:cs typeface="Arial" pitchFamily="34" charset="0"/>
              </a:rPr>
              <a:t> </a:t>
            </a:r>
            <a:r>
              <a:rPr lang="en-IN" sz="2100" b="1" dirty="0" smtClean="0">
                <a:latin typeface="Arial" pitchFamily="34" charset="0"/>
                <a:cs typeface="Arial" pitchFamily="34" charset="0"/>
              </a:rPr>
              <a:t>Determine </a:t>
            </a:r>
            <a:r>
              <a:rPr lang="en-IN" sz="2100" b="1" u="sng" dirty="0" smtClean="0">
                <a:latin typeface="Arial" pitchFamily="34" charset="0"/>
                <a:cs typeface="Arial" pitchFamily="34" charset="0"/>
              </a:rPr>
              <a:t>SDPA</a:t>
            </a:r>
            <a:r>
              <a:rPr lang="en-IN" sz="2100" b="1" dirty="0" smtClean="0">
                <a:latin typeface="Arial" pitchFamily="34" charset="0"/>
                <a:cs typeface="Arial" pitchFamily="34" charset="0"/>
              </a:rPr>
              <a:t> independent of participants,   as given in clauses 8.2, 8.3, 8.4 or 8.5 of  ISO 13528:2022.  Alternatively, determine SDPA from the participants’ results using formula given below.</a:t>
            </a:r>
          </a:p>
          <a:p>
            <a:pPr marL="0" indent="0" algn="just">
              <a:buNone/>
            </a:pPr>
            <a:endParaRPr lang="en-IN" sz="1000" b="1" dirty="0" smtClean="0">
              <a:latin typeface="Arial" pitchFamily="34" charset="0"/>
              <a:cs typeface="Arial" pitchFamily="34" charset="0"/>
            </a:endParaRPr>
          </a:p>
          <a:p>
            <a:pPr marL="0" indent="0" algn="just">
              <a:buNone/>
            </a:pPr>
            <a:r>
              <a:rPr lang="en-IN" sz="2100" b="1" u="sng" dirty="0" smtClean="0">
                <a:solidFill>
                  <a:srgbClr val="FF0000"/>
                </a:solidFill>
                <a:latin typeface="Arial" pitchFamily="34" charset="0"/>
                <a:cs typeface="Arial" pitchFamily="34" charset="0"/>
              </a:rPr>
              <a:t>Step 4:</a:t>
            </a:r>
            <a:r>
              <a:rPr lang="en-IN" sz="2100" b="1" dirty="0" smtClean="0">
                <a:solidFill>
                  <a:srgbClr val="FF0000"/>
                </a:solidFill>
                <a:latin typeface="Arial" pitchFamily="34" charset="0"/>
                <a:cs typeface="Arial" pitchFamily="34" charset="0"/>
              </a:rPr>
              <a:t> </a:t>
            </a:r>
            <a:r>
              <a:rPr lang="en-IN" sz="2100" b="1" dirty="0" smtClean="0">
                <a:latin typeface="Arial" pitchFamily="34" charset="0"/>
                <a:cs typeface="Arial" pitchFamily="34" charset="0"/>
              </a:rPr>
              <a:t>Ensure that the performance of (outliers/ blunders) identified as per step-1 is not satisfactory. If it is not so, don’t consider such result as blunder and go to step-2.</a:t>
            </a:r>
            <a:endParaRPr lang="en-IN" sz="2100" b="1" dirty="0" smtClean="0">
              <a:solidFill>
                <a:srgbClr val="0000FF"/>
              </a:solidFill>
              <a:latin typeface="Arial" pitchFamily="34" charset="0"/>
              <a:ea typeface="Tahoma" pitchFamily="34" charset="0"/>
              <a:cs typeface="Arial" pitchFamily="34" charset="0"/>
            </a:endParaRPr>
          </a:p>
          <a:p>
            <a:pPr marL="0" indent="0" algn="just">
              <a:buNone/>
            </a:pPr>
            <a:endParaRPr lang="en-IN" sz="2200" b="1" dirty="0" smtClean="0">
              <a:solidFill>
                <a:srgbClr val="0000FF"/>
              </a:solidFill>
              <a:latin typeface="Arial" pitchFamily="34" charset="0"/>
              <a:ea typeface="Tahoma" pitchFamily="34" charset="0"/>
              <a:cs typeface="Arial" pitchFamily="34" charset="0"/>
            </a:endParaRPr>
          </a:p>
        </p:txBody>
      </p:sp>
      <p:sp>
        <p:nvSpPr>
          <p:cNvPr id="4" name="Date Placeholder 3"/>
          <p:cNvSpPr>
            <a:spLocks noGrp="1"/>
          </p:cNvSpPr>
          <p:nvPr>
            <p:ph type="dt" sz="half" idx="10"/>
          </p:nvPr>
        </p:nvSpPr>
        <p:spPr/>
        <p:txBody>
          <a:bodyPr/>
          <a:lstStyle/>
          <a:p>
            <a:fld id="{061E988B-3A56-48F0-94E9-476035B6E2C5}" type="datetime1">
              <a:rPr lang="en-US" smtClean="0"/>
              <a:t>6/27/2023</a:t>
            </a:fld>
            <a:endParaRPr lang="en-IN"/>
          </a:p>
        </p:txBody>
      </p:sp>
      <p:sp>
        <p:nvSpPr>
          <p:cNvPr id="5" name="Slide Number Placeholder 4"/>
          <p:cNvSpPr>
            <a:spLocks noGrp="1"/>
          </p:cNvSpPr>
          <p:nvPr>
            <p:ph type="sldNum" sz="quarter" idx="12"/>
          </p:nvPr>
        </p:nvSpPr>
        <p:spPr/>
        <p:txBody>
          <a:bodyPr/>
          <a:lstStyle/>
          <a:p>
            <a:fld id="{A95513EA-150E-43FC-8179-1EEFFD41BFB7}" type="slidenum">
              <a:rPr lang="en-IN" sz="2400" b="1" smtClean="0">
                <a:solidFill>
                  <a:srgbClr val="0000FF"/>
                </a:solidFill>
              </a:rPr>
              <a:pPr/>
              <a:t>6</a:t>
            </a:fld>
            <a:endParaRPr lang="en-IN" sz="2400" b="1" dirty="0">
              <a:solidFill>
                <a:srgbClr val="0000FF"/>
              </a:solidFill>
            </a:endParaRPr>
          </a:p>
        </p:txBody>
      </p:sp>
      <p:sp>
        <p:nvSpPr>
          <p:cNvPr id="6" name="Footer Placeholder 5"/>
          <p:cNvSpPr>
            <a:spLocks noGrp="1"/>
          </p:cNvSpPr>
          <p:nvPr>
            <p:ph type="ftr" sz="quarter" idx="11"/>
          </p:nvPr>
        </p:nvSpPr>
        <p:spPr/>
        <p:txBody>
          <a:bodyPr/>
          <a:lstStyle/>
          <a:p>
            <a:r>
              <a:rPr lang="en-IN" smtClean="0"/>
              <a:t>S.SUBRAMANIAN</a:t>
            </a: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850106"/>
          </a:xfrm>
          <a:solidFill>
            <a:srgbClr val="B7FFFF"/>
          </a:solidFill>
          <a:ln w="28575">
            <a:solidFill>
              <a:schemeClr val="tx1"/>
            </a:solidFill>
          </a:ln>
        </p:spPr>
        <p:txBody>
          <a:bodyPr>
            <a:normAutofit/>
          </a:bodyPr>
          <a:lstStyle/>
          <a:p>
            <a:r>
              <a:rPr lang="en-IN" sz="3200" b="1" dirty="0" smtClean="0">
                <a:latin typeface="Tahoma" pitchFamily="34" charset="0"/>
                <a:ea typeface="Tahoma" pitchFamily="34" charset="0"/>
                <a:cs typeface="Tahoma" pitchFamily="34" charset="0"/>
              </a:rPr>
              <a:t>Annex D approach when “p” is &lt; 12</a:t>
            </a:r>
            <a:endParaRPr lang="en-IN" sz="3200"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268760"/>
            <a:ext cx="8291264" cy="4896544"/>
          </a:xfrm>
          <a:solidFill>
            <a:schemeClr val="accent2">
              <a:lumMod val="20000"/>
              <a:lumOff val="80000"/>
            </a:schemeClr>
          </a:solidFill>
          <a:ln w="28575">
            <a:solidFill>
              <a:schemeClr val="tx1"/>
            </a:solidFill>
          </a:ln>
        </p:spPr>
        <p:txBody>
          <a:bodyPr>
            <a:noAutofit/>
          </a:bodyPr>
          <a:lstStyle/>
          <a:p>
            <a:pPr marL="0" indent="0" algn="just">
              <a:buNone/>
            </a:pPr>
            <a:r>
              <a:rPr lang="en-IN" sz="2600" b="1" u="sng" dirty="0" smtClean="0">
                <a:solidFill>
                  <a:srgbClr val="FF0000"/>
                </a:solidFill>
                <a:latin typeface="Arial" pitchFamily="34" charset="0"/>
                <a:cs typeface="Arial" pitchFamily="34" charset="0"/>
              </a:rPr>
              <a:t>Step 1:</a:t>
            </a:r>
            <a:r>
              <a:rPr lang="en-IN" sz="2600" b="1" dirty="0" smtClean="0">
                <a:solidFill>
                  <a:srgbClr val="FF0000"/>
                </a:solidFill>
                <a:latin typeface="Arial" pitchFamily="34" charset="0"/>
                <a:cs typeface="Arial" pitchFamily="34" charset="0"/>
              </a:rPr>
              <a:t> </a:t>
            </a:r>
            <a:r>
              <a:rPr lang="en-IN" sz="2600" b="1" dirty="0" smtClean="0">
                <a:latin typeface="Arial" pitchFamily="34" charset="0"/>
                <a:cs typeface="Arial" pitchFamily="34" charset="0"/>
              </a:rPr>
              <a:t>Identify </a:t>
            </a:r>
            <a:r>
              <a:rPr lang="en-IN" sz="2600" b="1" u="sng" dirty="0" smtClean="0">
                <a:latin typeface="Arial" pitchFamily="34" charset="0"/>
                <a:cs typeface="Arial" pitchFamily="34" charset="0"/>
              </a:rPr>
              <a:t>outliers</a:t>
            </a:r>
            <a:r>
              <a:rPr lang="en-IN" sz="2600" b="1" dirty="0" smtClean="0">
                <a:latin typeface="Arial" pitchFamily="34" charset="0"/>
                <a:cs typeface="Arial" pitchFamily="34" charset="0"/>
              </a:rPr>
              <a:t> in the participants results and remove them for determination of </a:t>
            </a:r>
            <a:r>
              <a:rPr lang="en-IN" sz="2600" b="1" dirty="0" smtClean="0">
                <a:solidFill>
                  <a:srgbClr val="FF0000"/>
                </a:solidFill>
                <a:latin typeface="Arial" pitchFamily="34" charset="0"/>
                <a:cs typeface="Arial" pitchFamily="34" charset="0"/>
              </a:rPr>
              <a:t>Assigned Value (and its uncertainty)</a:t>
            </a:r>
            <a:r>
              <a:rPr lang="en-IN" sz="2600" b="1" dirty="0" smtClean="0">
                <a:latin typeface="Arial" pitchFamily="34" charset="0"/>
                <a:cs typeface="Arial" pitchFamily="34" charset="0"/>
              </a:rPr>
              <a:t> as well as </a:t>
            </a:r>
            <a:r>
              <a:rPr lang="en-IN" sz="2600" b="1" dirty="0" smtClean="0">
                <a:solidFill>
                  <a:srgbClr val="0000FF"/>
                </a:solidFill>
                <a:latin typeface="Arial" pitchFamily="34" charset="0"/>
                <a:cs typeface="Arial" pitchFamily="34" charset="0"/>
              </a:rPr>
              <a:t>SDPA.</a:t>
            </a:r>
          </a:p>
          <a:p>
            <a:pPr marL="0" indent="0">
              <a:buNone/>
            </a:pPr>
            <a:endParaRPr lang="en-IN" sz="1600" b="1" dirty="0" smtClean="0">
              <a:solidFill>
                <a:srgbClr val="0000FF"/>
              </a:solidFill>
              <a:latin typeface="Arial" pitchFamily="34" charset="0"/>
              <a:ea typeface="Tahoma" pitchFamily="34" charset="0"/>
              <a:cs typeface="Arial" pitchFamily="34" charset="0"/>
            </a:endParaRPr>
          </a:p>
          <a:p>
            <a:pPr marL="0" indent="0" algn="just">
              <a:buNone/>
            </a:pPr>
            <a:endParaRPr lang="en-IN" sz="1100" b="1" dirty="0" smtClean="0">
              <a:solidFill>
                <a:srgbClr val="FF0000"/>
              </a:solidFill>
              <a:latin typeface="Arial" pitchFamily="34" charset="0"/>
              <a:cs typeface="Arial" pitchFamily="34" charset="0"/>
            </a:endParaRPr>
          </a:p>
          <a:p>
            <a:pPr marL="630238" lvl="0" indent="-630238">
              <a:buFont typeface="Wingdings" pitchFamily="2" charset="2"/>
              <a:buChar char="ü"/>
            </a:pPr>
            <a:r>
              <a:rPr lang="en-IN" sz="2800" b="1" dirty="0" smtClean="0">
                <a:solidFill>
                  <a:srgbClr val="FF0000"/>
                </a:solidFill>
                <a:latin typeface="Arial" pitchFamily="34" charset="0"/>
                <a:cs typeface="Arial" pitchFamily="34" charset="0"/>
              </a:rPr>
              <a:t>Grubbs’ test</a:t>
            </a:r>
          </a:p>
          <a:p>
            <a:pPr marL="630238" lvl="0" indent="-630238">
              <a:buNone/>
            </a:pPr>
            <a:endParaRPr lang="en-IN" sz="1100" b="1" dirty="0" smtClean="0">
              <a:solidFill>
                <a:srgbClr val="FF0000"/>
              </a:solidFill>
              <a:latin typeface="Arial" pitchFamily="34" charset="0"/>
              <a:cs typeface="Arial" pitchFamily="34" charset="0"/>
            </a:endParaRPr>
          </a:p>
          <a:p>
            <a:pPr marL="630238" lvl="0" indent="-630238">
              <a:buFont typeface="Wingdings" pitchFamily="2" charset="2"/>
              <a:buChar char="ü"/>
            </a:pPr>
            <a:r>
              <a:rPr lang="en-IN" sz="2800" b="1" dirty="0" smtClean="0">
                <a:solidFill>
                  <a:srgbClr val="FF0000"/>
                </a:solidFill>
                <a:latin typeface="Arial" pitchFamily="34" charset="0"/>
                <a:cs typeface="Arial" pitchFamily="34" charset="0"/>
              </a:rPr>
              <a:t>Using median &amp; </a:t>
            </a:r>
            <a:r>
              <a:rPr lang="en-IN" sz="2800" b="1" dirty="0" err="1" smtClean="0">
                <a:solidFill>
                  <a:srgbClr val="FF0000"/>
                </a:solidFill>
                <a:latin typeface="Arial" pitchFamily="34" charset="0"/>
                <a:cs typeface="Arial" pitchFamily="34" charset="0"/>
              </a:rPr>
              <a:t>MPE</a:t>
            </a:r>
            <a:endParaRPr lang="en-IN" sz="2800" b="1" dirty="0" smtClean="0">
              <a:solidFill>
                <a:srgbClr val="FF0000"/>
              </a:solidFill>
              <a:latin typeface="Arial" pitchFamily="34" charset="0"/>
              <a:cs typeface="Arial" pitchFamily="34" charset="0"/>
            </a:endParaRPr>
          </a:p>
          <a:p>
            <a:pPr marL="630238" lvl="0" indent="-630238">
              <a:buNone/>
            </a:pPr>
            <a:endParaRPr lang="en-IN" sz="1200" b="1" dirty="0" smtClean="0">
              <a:solidFill>
                <a:srgbClr val="FF0000"/>
              </a:solidFill>
              <a:latin typeface="Arial" pitchFamily="34" charset="0"/>
              <a:cs typeface="Arial" pitchFamily="34" charset="0"/>
            </a:endParaRPr>
          </a:p>
          <a:p>
            <a:pPr marL="630238" lvl="0" indent="-630238">
              <a:buFont typeface="Wingdings" pitchFamily="2" charset="2"/>
              <a:buChar char="ü"/>
            </a:pPr>
            <a:r>
              <a:rPr lang="en-IN" sz="2800" b="1" dirty="0" smtClean="0">
                <a:solidFill>
                  <a:srgbClr val="FF0000"/>
                </a:solidFill>
                <a:latin typeface="Arial" pitchFamily="34" charset="0"/>
                <a:cs typeface="Arial" pitchFamily="34" charset="0"/>
              </a:rPr>
              <a:t>Results with Z/Z’ score 5 and below or 5 and above</a:t>
            </a:r>
          </a:p>
          <a:p>
            <a:pPr marL="0" indent="0" algn="just">
              <a:buNone/>
            </a:pPr>
            <a:endParaRPr lang="en-IN" sz="2600" b="1" dirty="0" smtClean="0">
              <a:latin typeface="Arial" pitchFamily="34" charset="0"/>
              <a:cs typeface="Arial" pitchFamily="34" charset="0"/>
            </a:endParaRPr>
          </a:p>
          <a:p>
            <a:pPr marL="0" indent="0" algn="just">
              <a:buNone/>
            </a:pPr>
            <a:r>
              <a:rPr lang="en-IN" sz="2600" b="1" dirty="0" smtClean="0">
                <a:latin typeface="Arial" pitchFamily="34" charset="0"/>
                <a:cs typeface="Arial" pitchFamily="34" charset="0"/>
              </a:rPr>
              <a:t> </a:t>
            </a:r>
            <a:endParaRPr lang="en-IN" sz="2600" b="1" dirty="0" smtClean="0">
              <a:latin typeface="Arial" pitchFamily="34" charset="0"/>
              <a:ea typeface="Tahoma" pitchFamily="34" charset="0"/>
              <a:cs typeface="Arial" pitchFamily="34" charset="0"/>
            </a:endParaRPr>
          </a:p>
          <a:p>
            <a:pPr marL="0" indent="0" algn="just">
              <a:buNone/>
            </a:pPr>
            <a:endParaRPr lang="en-IN" sz="2600" b="1" dirty="0" smtClean="0">
              <a:latin typeface="Arial" pitchFamily="34" charset="0"/>
              <a:ea typeface="Tahoma" pitchFamily="34" charset="0"/>
              <a:cs typeface="Arial" pitchFamily="34" charset="0"/>
            </a:endParaRPr>
          </a:p>
        </p:txBody>
      </p:sp>
      <p:sp>
        <p:nvSpPr>
          <p:cNvPr id="4" name="Date Placeholder 3"/>
          <p:cNvSpPr>
            <a:spLocks noGrp="1"/>
          </p:cNvSpPr>
          <p:nvPr>
            <p:ph type="dt" sz="half" idx="10"/>
          </p:nvPr>
        </p:nvSpPr>
        <p:spPr/>
        <p:txBody>
          <a:bodyPr/>
          <a:lstStyle/>
          <a:p>
            <a:fld id="{C357956E-E2CD-446B-A761-1FF4AF35685C}" type="datetime1">
              <a:rPr lang="en-US" smtClean="0"/>
              <a:t>6/27/2023</a:t>
            </a:fld>
            <a:endParaRPr lang="en-IN"/>
          </a:p>
        </p:txBody>
      </p:sp>
      <p:sp>
        <p:nvSpPr>
          <p:cNvPr id="5" name="Slide Number Placeholder 4"/>
          <p:cNvSpPr>
            <a:spLocks noGrp="1"/>
          </p:cNvSpPr>
          <p:nvPr>
            <p:ph type="sldNum" sz="quarter" idx="12"/>
          </p:nvPr>
        </p:nvSpPr>
        <p:spPr/>
        <p:txBody>
          <a:bodyPr/>
          <a:lstStyle/>
          <a:p>
            <a:fld id="{A95513EA-150E-43FC-8179-1EEFFD41BFB7}" type="slidenum">
              <a:rPr lang="en-IN" sz="2400" b="1" smtClean="0">
                <a:solidFill>
                  <a:srgbClr val="0000FF"/>
                </a:solidFill>
              </a:rPr>
              <a:pPr/>
              <a:t>7</a:t>
            </a:fld>
            <a:endParaRPr lang="en-IN" sz="2400" b="1">
              <a:solidFill>
                <a:srgbClr val="0000FF"/>
              </a:solidFill>
            </a:endParaRPr>
          </a:p>
        </p:txBody>
      </p:sp>
      <p:sp>
        <p:nvSpPr>
          <p:cNvPr id="6" name="Footer Placeholder 5"/>
          <p:cNvSpPr>
            <a:spLocks noGrp="1"/>
          </p:cNvSpPr>
          <p:nvPr>
            <p:ph type="ftr" sz="quarter" idx="11"/>
          </p:nvPr>
        </p:nvSpPr>
        <p:spPr/>
        <p:txBody>
          <a:bodyPr/>
          <a:lstStyle/>
          <a:p>
            <a:r>
              <a:rPr lang="en-IN" smtClean="0"/>
              <a:t>S.SUBRAMANIAN</a:t>
            </a: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4698"/>
            <a:ext cx="8363272" cy="850106"/>
          </a:xfrm>
          <a:solidFill>
            <a:srgbClr val="B7FFFF"/>
          </a:solidFill>
          <a:ln w="28575">
            <a:solidFill>
              <a:schemeClr val="tx1"/>
            </a:solidFill>
          </a:ln>
        </p:spPr>
        <p:txBody>
          <a:bodyPr>
            <a:normAutofit/>
          </a:bodyPr>
          <a:lstStyle/>
          <a:p>
            <a:r>
              <a:rPr lang="en-IN" sz="3200" b="1" dirty="0" smtClean="0">
                <a:latin typeface="Tahoma" pitchFamily="34" charset="0"/>
                <a:ea typeface="Tahoma" pitchFamily="34" charset="0"/>
                <a:cs typeface="Tahoma" pitchFamily="34" charset="0"/>
              </a:rPr>
              <a:t>Annex D approach when “p” is &lt; 12</a:t>
            </a:r>
            <a:endParaRPr lang="en-IN" sz="3200"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124744"/>
            <a:ext cx="8291264" cy="5328592"/>
          </a:xfrm>
          <a:solidFill>
            <a:schemeClr val="accent2">
              <a:lumMod val="20000"/>
              <a:lumOff val="80000"/>
            </a:schemeClr>
          </a:solidFill>
          <a:ln w="28575">
            <a:solidFill>
              <a:schemeClr val="tx1"/>
            </a:solidFill>
          </a:ln>
        </p:spPr>
        <p:txBody>
          <a:bodyPr>
            <a:noAutofit/>
          </a:bodyPr>
          <a:lstStyle/>
          <a:p>
            <a:pPr marL="0" indent="0" algn="just">
              <a:buNone/>
            </a:pPr>
            <a:r>
              <a:rPr lang="en-IN" sz="2200" b="1" u="sng" dirty="0" smtClean="0">
                <a:solidFill>
                  <a:srgbClr val="FF0000"/>
                </a:solidFill>
                <a:latin typeface="Arial" pitchFamily="34" charset="0"/>
                <a:cs typeface="Arial" pitchFamily="34" charset="0"/>
              </a:rPr>
              <a:t>Step 2:</a:t>
            </a:r>
            <a:r>
              <a:rPr lang="en-IN" sz="2200" b="1" dirty="0" smtClean="0">
                <a:solidFill>
                  <a:srgbClr val="FF0000"/>
                </a:solidFill>
                <a:latin typeface="Arial" pitchFamily="34" charset="0"/>
                <a:cs typeface="Arial" pitchFamily="34" charset="0"/>
              </a:rPr>
              <a:t> </a:t>
            </a:r>
            <a:r>
              <a:rPr lang="en-IN" sz="2200" b="1" dirty="0" smtClean="0">
                <a:latin typeface="Arial" pitchFamily="34" charset="0"/>
                <a:cs typeface="Arial" pitchFamily="34" charset="0"/>
              </a:rPr>
              <a:t>Determine </a:t>
            </a:r>
            <a:r>
              <a:rPr lang="en-IN" sz="2200" b="1" u="sng" dirty="0" smtClean="0">
                <a:latin typeface="Arial" pitchFamily="34" charset="0"/>
                <a:cs typeface="Arial" pitchFamily="34" charset="0"/>
              </a:rPr>
              <a:t>Assigned Value and its uncertainty</a:t>
            </a:r>
            <a:r>
              <a:rPr lang="en-IN" sz="2200" b="1" dirty="0" smtClean="0">
                <a:latin typeface="Arial" pitchFamily="34" charset="0"/>
                <a:cs typeface="Arial" pitchFamily="34" charset="0"/>
              </a:rPr>
              <a:t> from the participants’ results.  </a:t>
            </a:r>
          </a:p>
          <a:p>
            <a:pPr marL="0" indent="0" algn="just">
              <a:buNone/>
            </a:pPr>
            <a:endParaRPr lang="en-IN" sz="900" b="1" dirty="0" smtClean="0">
              <a:latin typeface="Arial" pitchFamily="34" charset="0"/>
              <a:cs typeface="Arial" pitchFamily="34" charset="0"/>
            </a:endParaRPr>
          </a:p>
          <a:p>
            <a:pPr marL="0" indent="0" algn="just">
              <a:buNone/>
            </a:pPr>
            <a:r>
              <a:rPr lang="en-IN" sz="2200" b="1" dirty="0" smtClean="0">
                <a:latin typeface="Arial" pitchFamily="34" charset="0"/>
                <a:cs typeface="Arial" pitchFamily="34" charset="0"/>
              </a:rPr>
              <a:t>Take the median of the participants’ results after removal of blunders as the </a:t>
            </a:r>
            <a:r>
              <a:rPr lang="en-IN" sz="2200" b="1" u="sng" dirty="0" smtClean="0">
                <a:latin typeface="Arial" pitchFamily="34" charset="0"/>
                <a:cs typeface="Arial" pitchFamily="34" charset="0"/>
              </a:rPr>
              <a:t>Assigned Value.</a:t>
            </a:r>
            <a:r>
              <a:rPr lang="en-IN" sz="2200" b="1" dirty="0" smtClean="0">
                <a:latin typeface="Arial" pitchFamily="34" charset="0"/>
                <a:cs typeface="Arial" pitchFamily="34" charset="0"/>
              </a:rPr>
              <a:t> Also calculate standard deviation (</a:t>
            </a:r>
            <a:r>
              <a:rPr lang="en-IN" sz="2200" b="1" dirty="0" err="1" smtClean="0">
                <a:solidFill>
                  <a:srgbClr val="FF0000"/>
                </a:solidFill>
                <a:latin typeface="Arial" pitchFamily="34" charset="0"/>
                <a:cs typeface="Arial" pitchFamily="34" charset="0"/>
              </a:rPr>
              <a:t>SD</a:t>
            </a:r>
            <a:r>
              <a:rPr lang="en-IN" sz="2200" b="1" dirty="0" smtClean="0">
                <a:latin typeface="Arial" pitchFamily="34" charset="0"/>
                <a:cs typeface="Arial" pitchFamily="34" charset="0"/>
              </a:rPr>
              <a:t>)of the participants</a:t>
            </a:r>
            <a:r>
              <a:rPr lang="en-IN" sz="2200" b="1" smtClean="0">
                <a:latin typeface="Arial" pitchFamily="34" charset="0"/>
                <a:cs typeface="Arial" pitchFamily="34" charset="0"/>
              </a:rPr>
              <a:t>’ results.</a:t>
            </a:r>
            <a:endParaRPr lang="en-IN" sz="2200" b="1" u="sng" dirty="0" smtClean="0">
              <a:latin typeface="Arial" pitchFamily="34" charset="0"/>
              <a:cs typeface="Arial" pitchFamily="34" charset="0"/>
            </a:endParaRPr>
          </a:p>
          <a:p>
            <a:pPr marL="0" indent="0" algn="just">
              <a:buNone/>
            </a:pPr>
            <a:endParaRPr lang="en-IN" sz="900" b="1" u="sng" dirty="0" smtClean="0">
              <a:latin typeface="Arial" pitchFamily="34" charset="0"/>
              <a:cs typeface="Arial" pitchFamily="34" charset="0"/>
            </a:endParaRPr>
          </a:p>
          <a:p>
            <a:pPr marL="0" indent="0" algn="just">
              <a:buNone/>
            </a:pPr>
            <a:r>
              <a:rPr lang="en-IN" sz="2200" b="1" dirty="0" smtClean="0">
                <a:latin typeface="Arial" pitchFamily="34" charset="0"/>
                <a:cs typeface="Arial" pitchFamily="34" charset="0"/>
              </a:rPr>
              <a:t>Calculate the </a:t>
            </a:r>
            <a:r>
              <a:rPr lang="en-IN" sz="2200" b="1" u="sng" dirty="0" smtClean="0">
                <a:latin typeface="Arial" pitchFamily="34" charset="0"/>
                <a:cs typeface="Arial" pitchFamily="34" charset="0"/>
              </a:rPr>
              <a:t>Standard Uncertainty in the assigned value, SU </a:t>
            </a:r>
            <a:r>
              <a:rPr lang="en-IN" sz="2200" b="1" dirty="0" smtClean="0">
                <a:latin typeface="Arial" pitchFamily="34" charset="0"/>
                <a:cs typeface="Arial" pitchFamily="34" charset="0"/>
              </a:rPr>
              <a:t>using the following formula:</a:t>
            </a:r>
          </a:p>
          <a:p>
            <a:pPr marL="0" indent="0" algn="just">
              <a:buNone/>
            </a:pPr>
            <a:endParaRPr lang="en-IN" sz="500" b="1" dirty="0" smtClean="0">
              <a:latin typeface="Arial" pitchFamily="34" charset="0"/>
              <a:cs typeface="Arial" pitchFamily="34" charset="0"/>
            </a:endParaRPr>
          </a:p>
          <a:p>
            <a:pPr marL="0" indent="0" algn="ctr">
              <a:buNone/>
            </a:pPr>
            <a:r>
              <a:rPr lang="en-IN" sz="2800" b="1" dirty="0" smtClean="0">
                <a:solidFill>
                  <a:srgbClr val="FF0000"/>
                </a:solidFill>
                <a:latin typeface="Arial" pitchFamily="34" charset="0"/>
                <a:cs typeface="Arial" pitchFamily="34" charset="0"/>
              </a:rPr>
              <a:t>SU = </a:t>
            </a:r>
            <a:r>
              <a:rPr lang="en-IN" sz="2800" b="1" dirty="0" err="1" smtClean="0">
                <a:solidFill>
                  <a:srgbClr val="FF0000"/>
                </a:solidFill>
                <a:latin typeface="Arial" pitchFamily="34" charset="0"/>
                <a:cs typeface="Arial" pitchFamily="34" charset="0"/>
              </a:rPr>
              <a:t>SD</a:t>
            </a:r>
            <a:r>
              <a:rPr lang="en-IN" sz="2800" b="1" dirty="0" smtClean="0">
                <a:solidFill>
                  <a:srgbClr val="FF0000"/>
                </a:solidFill>
                <a:latin typeface="Arial" pitchFamily="34" charset="0"/>
                <a:cs typeface="Arial" pitchFamily="34" charset="0"/>
              </a:rPr>
              <a:t>/√p</a:t>
            </a:r>
          </a:p>
          <a:p>
            <a:pPr marL="0" indent="0" algn="just">
              <a:buNone/>
            </a:pPr>
            <a:r>
              <a:rPr lang="en-IN" sz="2200" b="1" dirty="0" smtClean="0">
                <a:solidFill>
                  <a:srgbClr val="0000FF"/>
                </a:solidFill>
                <a:latin typeface="Arial" pitchFamily="34" charset="0"/>
                <a:ea typeface="Tahoma" pitchFamily="34" charset="0"/>
                <a:cs typeface="Arial" pitchFamily="34" charset="0"/>
              </a:rPr>
              <a:t>This </a:t>
            </a:r>
            <a:r>
              <a:rPr lang="en-IN" sz="2200" b="1" dirty="0" smtClean="0">
                <a:solidFill>
                  <a:srgbClr val="0000FF"/>
                </a:solidFill>
                <a:latin typeface="Arial" pitchFamily="34" charset="0"/>
                <a:cs typeface="Arial" pitchFamily="34" charset="0"/>
              </a:rPr>
              <a:t>method is valid only when the assigned value is validated by comparing the median of small number of participants with an independent reference value (such as homogeneity average value) as per clause 7.8 of ISO 13528:2022.</a:t>
            </a:r>
            <a:endParaRPr lang="en-IN" sz="2200" dirty="0" smtClean="0">
              <a:solidFill>
                <a:srgbClr val="0000FF"/>
              </a:solidFill>
              <a:latin typeface="Arial" pitchFamily="34" charset="0"/>
              <a:cs typeface="Arial" pitchFamily="34" charset="0"/>
            </a:endParaRPr>
          </a:p>
          <a:p>
            <a:pPr marL="0" indent="0" algn="just">
              <a:buNone/>
            </a:pPr>
            <a:endParaRPr lang="en-IN" sz="2400" b="1" dirty="0" smtClean="0">
              <a:solidFill>
                <a:srgbClr val="0000FF"/>
              </a:solidFill>
              <a:latin typeface="Arial" pitchFamily="34" charset="0"/>
              <a:ea typeface="Tahoma" pitchFamily="34" charset="0"/>
              <a:cs typeface="Arial" pitchFamily="34" charset="0"/>
            </a:endParaRPr>
          </a:p>
          <a:p>
            <a:pPr marL="0" indent="0" algn="just">
              <a:buNone/>
            </a:pPr>
            <a:endParaRPr lang="en-IN" sz="2400" b="1" dirty="0" smtClean="0">
              <a:solidFill>
                <a:srgbClr val="0000FF"/>
              </a:solidFill>
              <a:latin typeface="Arial" pitchFamily="34" charset="0"/>
              <a:ea typeface="Tahoma" pitchFamily="34" charset="0"/>
              <a:cs typeface="Arial" pitchFamily="34" charset="0"/>
            </a:endParaRPr>
          </a:p>
        </p:txBody>
      </p:sp>
      <p:sp>
        <p:nvSpPr>
          <p:cNvPr id="4" name="Date Placeholder 3"/>
          <p:cNvSpPr>
            <a:spLocks noGrp="1"/>
          </p:cNvSpPr>
          <p:nvPr>
            <p:ph type="dt" sz="half" idx="10"/>
          </p:nvPr>
        </p:nvSpPr>
        <p:spPr/>
        <p:txBody>
          <a:bodyPr/>
          <a:lstStyle/>
          <a:p>
            <a:fld id="{D781D54E-DC45-4F78-ABCD-7A53BE01E4D8}" type="datetime1">
              <a:rPr lang="en-US" smtClean="0"/>
              <a:t>6/27/2023</a:t>
            </a:fld>
            <a:endParaRPr lang="en-IN"/>
          </a:p>
        </p:txBody>
      </p:sp>
      <p:sp>
        <p:nvSpPr>
          <p:cNvPr id="5" name="Slide Number Placeholder 4"/>
          <p:cNvSpPr>
            <a:spLocks noGrp="1"/>
          </p:cNvSpPr>
          <p:nvPr>
            <p:ph type="sldNum" sz="quarter" idx="12"/>
          </p:nvPr>
        </p:nvSpPr>
        <p:spPr/>
        <p:txBody>
          <a:bodyPr/>
          <a:lstStyle/>
          <a:p>
            <a:fld id="{A95513EA-150E-43FC-8179-1EEFFD41BFB7}" type="slidenum">
              <a:rPr lang="en-IN" sz="2400" b="1" smtClean="0">
                <a:solidFill>
                  <a:srgbClr val="0000FF"/>
                </a:solidFill>
              </a:rPr>
              <a:pPr/>
              <a:t>8</a:t>
            </a:fld>
            <a:endParaRPr lang="en-IN" sz="2400" b="1" dirty="0">
              <a:solidFill>
                <a:srgbClr val="0000FF"/>
              </a:solidFill>
            </a:endParaRPr>
          </a:p>
        </p:txBody>
      </p:sp>
      <p:sp>
        <p:nvSpPr>
          <p:cNvPr id="6" name="Footer Placeholder 5"/>
          <p:cNvSpPr>
            <a:spLocks noGrp="1"/>
          </p:cNvSpPr>
          <p:nvPr>
            <p:ph type="ftr" sz="quarter" idx="11"/>
          </p:nvPr>
        </p:nvSpPr>
        <p:spPr/>
        <p:txBody>
          <a:bodyPr/>
          <a:lstStyle/>
          <a:p>
            <a:r>
              <a:rPr lang="en-IN" smtClean="0"/>
              <a:t>S.SUBRAMANIAN</a:t>
            </a: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850106"/>
          </a:xfrm>
          <a:solidFill>
            <a:srgbClr val="B7FFFF"/>
          </a:solidFill>
          <a:ln w="28575">
            <a:solidFill>
              <a:schemeClr val="tx1"/>
            </a:solidFill>
          </a:ln>
        </p:spPr>
        <p:txBody>
          <a:bodyPr>
            <a:normAutofit/>
          </a:bodyPr>
          <a:lstStyle/>
          <a:p>
            <a:r>
              <a:rPr lang="en-IN" sz="3200" b="1" dirty="0" smtClean="0">
                <a:latin typeface="Tahoma" pitchFamily="34" charset="0"/>
                <a:ea typeface="Tahoma" pitchFamily="34" charset="0"/>
                <a:cs typeface="Tahoma" pitchFamily="34" charset="0"/>
              </a:rPr>
              <a:t>Annex D approach when “p” is &lt; 12</a:t>
            </a:r>
            <a:endParaRPr lang="en-IN" sz="3200" b="1"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67544" y="1412776"/>
            <a:ext cx="8291264" cy="4896544"/>
          </a:xfrm>
          <a:solidFill>
            <a:schemeClr val="accent2">
              <a:lumMod val="20000"/>
              <a:lumOff val="80000"/>
            </a:schemeClr>
          </a:solidFill>
          <a:ln w="28575">
            <a:solidFill>
              <a:schemeClr val="tx1"/>
            </a:solidFill>
          </a:ln>
        </p:spPr>
        <p:txBody>
          <a:bodyPr>
            <a:noAutofit/>
          </a:bodyPr>
          <a:lstStyle/>
          <a:p>
            <a:pPr marL="0" indent="0" algn="just">
              <a:buNone/>
            </a:pPr>
            <a:r>
              <a:rPr lang="en-IN" sz="2100" b="1" u="sng" dirty="0" smtClean="0">
                <a:solidFill>
                  <a:srgbClr val="FF0000"/>
                </a:solidFill>
                <a:latin typeface="Arial" pitchFamily="34" charset="0"/>
                <a:cs typeface="Arial" pitchFamily="34" charset="0"/>
              </a:rPr>
              <a:t>Step 3:</a:t>
            </a:r>
            <a:r>
              <a:rPr lang="en-IN" sz="2100" b="1" dirty="0" smtClean="0">
                <a:solidFill>
                  <a:srgbClr val="FF0000"/>
                </a:solidFill>
                <a:latin typeface="Arial" pitchFamily="34" charset="0"/>
                <a:cs typeface="Arial" pitchFamily="34" charset="0"/>
              </a:rPr>
              <a:t> </a:t>
            </a:r>
            <a:r>
              <a:rPr lang="en-IN" sz="2100" b="1" dirty="0" smtClean="0">
                <a:latin typeface="Arial" pitchFamily="34" charset="0"/>
                <a:cs typeface="Arial" pitchFamily="34" charset="0"/>
              </a:rPr>
              <a:t>Determine </a:t>
            </a:r>
            <a:r>
              <a:rPr lang="en-IN" sz="2100" b="1" u="sng" dirty="0" smtClean="0">
                <a:latin typeface="Arial" pitchFamily="34" charset="0"/>
                <a:cs typeface="Arial" pitchFamily="34" charset="0"/>
              </a:rPr>
              <a:t>SDPA</a:t>
            </a:r>
            <a:r>
              <a:rPr lang="en-IN" sz="2100" b="1" dirty="0" smtClean="0">
                <a:latin typeface="Arial" pitchFamily="34" charset="0"/>
                <a:cs typeface="Arial" pitchFamily="34" charset="0"/>
              </a:rPr>
              <a:t> independent of participants,   as given in clauses 8.2, 8.3, 8.4 or 8.5 of  ISO 13528:2022.  Alternatively, determine SDPA from the participants’ results using formula given below.</a:t>
            </a:r>
          </a:p>
          <a:p>
            <a:pPr marL="0" indent="0" algn="just">
              <a:buNone/>
            </a:pPr>
            <a:endParaRPr lang="en-IN" sz="1000" b="1" dirty="0" smtClean="0">
              <a:latin typeface="Arial" pitchFamily="34" charset="0"/>
              <a:cs typeface="Arial" pitchFamily="34" charset="0"/>
            </a:endParaRPr>
          </a:p>
          <a:p>
            <a:pPr marL="0" indent="0" algn="just">
              <a:buNone/>
            </a:pPr>
            <a:endParaRPr lang="en-IN" sz="2400" b="1" dirty="0" smtClean="0"/>
          </a:p>
          <a:p>
            <a:pPr marL="0" indent="0" algn="just">
              <a:buNone/>
            </a:pPr>
            <a:endParaRPr lang="en-IN" sz="2400" b="1" dirty="0" smtClean="0"/>
          </a:p>
          <a:p>
            <a:pPr marL="0" indent="0" algn="just">
              <a:buNone/>
            </a:pPr>
            <a:endParaRPr lang="en-IN" sz="2400" b="1" dirty="0" smtClean="0"/>
          </a:p>
          <a:p>
            <a:pPr marL="0" indent="0" algn="just">
              <a:buNone/>
            </a:pPr>
            <a:r>
              <a:rPr lang="en-IN" sz="2800" b="1" dirty="0" smtClean="0">
                <a:solidFill>
                  <a:srgbClr val="0000FF"/>
                </a:solidFill>
              </a:rPr>
              <a:t>This method is valid only when Lower and Upper limit are stipulated for the SDPA determined from the participants’ results in accordance with Clause 8.6.2.1 and 8.6.2.2 of ISO 13528:2022.</a:t>
            </a:r>
            <a:endParaRPr lang="en-IN" sz="2800" dirty="0" smtClean="0">
              <a:solidFill>
                <a:srgbClr val="0000FF"/>
              </a:solidFill>
            </a:endParaRPr>
          </a:p>
          <a:p>
            <a:pPr marL="0" indent="0" algn="just">
              <a:buNone/>
            </a:pPr>
            <a:endParaRPr lang="en-IN" sz="2400" b="1" dirty="0" smtClean="0"/>
          </a:p>
          <a:p>
            <a:pPr marL="0" indent="0" algn="just">
              <a:buNone/>
            </a:pPr>
            <a:endParaRPr lang="en-IN" sz="2200" b="1" dirty="0" smtClean="0">
              <a:solidFill>
                <a:srgbClr val="0000FF"/>
              </a:solidFill>
              <a:latin typeface="Arial" pitchFamily="34" charset="0"/>
              <a:ea typeface="Tahoma" pitchFamily="34" charset="0"/>
              <a:cs typeface="Arial" pitchFamily="34" charset="0"/>
            </a:endParaRPr>
          </a:p>
        </p:txBody>
      </p:sp>
      <p:graphicFrame>
        <p:nvGraphicFramePr>
          <p:cNvPr id="5" name="Table 4"/>
          <p:cNvGraphicFramePr>
            <a:graphicFrameLocks noGrp="1"/>
          </p:cNvGraphicFramePr>
          <p:nvPr/>
        </p:nvGraphicFramePr>
        <p:xfrm>
          <a:off x="683568" y="2996952"/>
          <a:ext cx="7920880" cy="792480"/>
        </p:xfrm>
        <a:graphic>
          <a:graphicData uri="http://schemas.openxmlformats.org/drawingml/2006/table">
            <a:tbl>
              <a:tblPr firstRow="1" bandRow="1">
                <a:tableStyleId>{5C22544A-7EE6-4342-B048-85BDC9FD1C3A}</a:tableStyleId>
              </a:tblPr>
              <a:tblGrid>
                <a:gridCol w="999030"/>
                <a:gridCol w="6921850"/>
              </a:tblGrid>
              <a:tr h="370840">
                <a:tc rowSpan="2">
                  <a:txBody>
                    <a:bodyPr/>
                    <a:lstStyle/>
                    <a:p>
                      <a:endParaRPr lang="en-IN" sz="1800" b="1" dirty="0" smtClean="0">
                        <a:solidFill>
                          <a:srgbClr val="0000FF"/>
                        </a:solidFill>
                        <a:latin typeface="Arial" pitchFamily="34" charset="0"/>
                        <a:ea typeface="Tahoma" pitchFamily="34" charset="0"/>
                        <a:cs typeface="Arial" pitchFamily="34" charset="0"/>
                      </a:endParaRPr>
                    </a:p>
                    <a:p>
                      <a:r>
                        <a:rPr lang="en-IN" sz="1800" b="1" dirty="0" smtClean="0">
                          <a:solidFill>
                            <a:srgbClr val="0000FF"/>
                          </a:solidFill>
                          <a:latin typeface="Arial" pitchFamily="34" charset="0"/>
                          <a:ea typeface="Tahoma" pitchFamily="34" charset="0"/>
                          <a:cs typeface="Arial" pitchFamily="34" charset="0"/>
                        </a:rPr>
                        <a:t>SDPA =</a:t>
                      </a:r>
                      <a:endParaRPr lang="en-IN" dirty="0"/>
                    </a:p>
                  </a:txBody>
                  <a:tcPr>
                    <a:solidFill>
                      <a:schemeClr val="bg1"/>
                    </a:solidFill>
                  </a:tcPr>
                </a:tc>
                <a:tc>
                  <a:txBody>
                    <a:bodyPr/>
                    <a:lstStyle/>
                    <a:p>
                      <a:r>
                        <a:rPr lang="en-IN" sz="2000" b="1" u="sng" dirty="0" smtClean="0">
                          <a:solidFill>
                            <a:schemeClr val="tx1"/>
                          </a:solidFill>
                        </a:rPr>
                        <a:t>Sum of absolute difference between each result and MEDIAN  </a:t>
                      </a:r>
                      <a:endParaRPr lang="en-IN" sz="2000" u="sng" dirty="0">
                        <a:solidFill>
                          <a:schemeClr val="tx1"/>
                        </a:solidFill>
                      </a:endParaRPr>
                    </a:p>
                  </a:txBody>
                  <a:tcPr>
                    <a:solidFill>
                      <a:schemeClr val="bg1"/>
                    </a:solidFill>
                  </a:tcPr>
                </a:tc>
              </a:tr>
              <a:tr h="370840">
                <a:tc vMerge="1">
                  <a:txBody>
                    <a:bodyPr/>
                    <a:lstStyle/>
                    <a:p>
                      <a:endParaRPr lang="en-IN" dirty="0"/>
                    </a:p>
                  </a:txBody>
                  <a:tcPr/>
                </a:tc>
                <a:tc>
                  <a:txBody>
                    <a:bodyPr/>
                    <a:lstStyle/>
                    <a:p>
                      <a:r>
                        <a:rPr lang="en-IN" sz="2000" b="1" dirty="0" smtClean="0"/>
                        <a:t>                                       (0.798 x p)</a:t>
                      </a:r>
                      <a:endParaRPr lang="en-IN" sz="2000" dirty="0"/>
                    </a:p>
                  </a:txBody>
                  <a:tcPr>
                    <a:solidFill>
                      <a:schemeClr val="bg1"/>
                    </a:solidFill>
                  </a:tcPr>
                </a:tc>
              </a:tr>
            </a:tbl>
          </a:graphicData>
        </a:graphic>
      </p:graphicFrame>
      <p:sp>
        <p:nvSpPr>
          <p:cNvPr id="6" name="Date Placeholder 5"/>
          <p:cNvSpPr>
            <a:spLocks noGrp="1"/>
          </p:cNvSpPr>
          <p:nvPr>
            <p:ph type="dt" sz="half" idx="10"/>
          </p:nvPr>
        </p:nvSpPr>
        <p:spPr/>
        <p:txBody>
          <a:bodyPr/>
          <a:lstStyle/>
          <a:p>
            <a:fld id="{A3160150-1441-4364-B6DB-78F566DE6427}" type="datetime1">
              <a:rPr lang="en-US" smtClean="0"/>
              <a:t>6/27/2023</a:t>
            </a:fld>
            <a:endParaRPr lang="en-IN"/>
          </a:p>
        </p:txBody>
      </p:sp>
      <p:sp>
        <p:nvSpPr>
          <p:cNvPr id="7" name="Slide Number Placeholder 6"/>
          <p:cNvSpPr>
            <a:spLocks noGrp="1"/>
          </p:cNvSpPr>
          <p:nvPr>
            <p:ph type="sldNum" sz="quarter" idx="12"/>
          </p:nvPr>
        </p:nvSpPr>
        <p:spPr/>
        <p:txBody>
          <a:bodyPr/>
          <a:lstStyle/>
          <a:p>
            <a:fld id="{A95513EA-150E-43FC-8179-1EEFFD41BFB7}" type="slidenum">
              <a:rPr lang="en-IN" sz="2400" b="1" smtClean="0">
                <a:solidFill>
                  <a:srgbClr val="0000FF"/>
                </a:solidFill>
              </a:rPr>
              <a:pPr/>
              <a:t>9</a:t>
            </a:fld>
            <a:endParaRPr lang="en-IN" sz="2400" b="1" dirty="0">
              <a:solidFill>
                <a:srgbClr val="0000FF"/>
              </a:solidFill>
            </a:endParaRPr>
          </a:p>
        </p:txBody>
      </p:sp>
      <p:sp>
        <p:nvSpPr>
          <p:cNvPr id="8" name="Footer Placeholder 7"/>
          <p:cNvSpPr>
            <a:spLocks noGrp="1"/>
          </p:cNvSpPr>
          <p:nvPr>
            <p:ph type="ftr" sz="quarter" idx="11"/>
          </p:nvPr>
        </p:nvSpPr>
        <p:spPr/>
        <p:txBody>
          <a:bodyPr/>
          <a:lstStyle/>
          <a:p>
            <a:r>
              <a:rPr lang="en-IN" smtClean="0"/>
              <a:t>S.SUBRAMANIAN</a:t>
            </a: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1092</Words>
  <Application>Microsoft Office PowerPoint</Application>
  <PresentationFormat>On-screen Show (4:3)</PresentationFormat>
  <Paragraphs>206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PT statistics for small number of participants (Annex D of ISO 13528)   S.SUBRAMANIAN </vt:lpstr>
      <vt:lpstr>Slide 2</vt:lpstr>
      <vt:lpstr>Slide 3</vt:lpstr>
      <vt:lpstr>Slide 4</vt:lpstr>
      <vt:lpstr>Slide 5</vt:lpstr>
      <vt:lpstr>Annex D approach when “p” is &lt; 12</vt:lpstr>
      <vt:lpstr>Annex D approach when “p” is &lt; 12</vt:lpstr>
      <vt:lpstr>Annex D approach when “p” is &lt; 12</vt:lpstr>
      <vt:lpstr>Annex D approach when “p” is &lt; 12</vt:lpstr>
      <vt:lpstr>Annex D approach when “p” is &lt; 12</vt:lpstr>
      <vt:lpstr>Annex D approach when “p” is &lt; 12 SDPA determined using formula given in Annex D</vt:lpstr>
      <vt:lpstr>Annex D approach when “p” is &lt; 12 SDPA determined by perception – Clause 8.2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User1</dc:creator>
  <cp:lastModifiedBy>User1</cp:lastModifiedBy>
  <cp:revision>24</cp:revision>
  <dcterms:created xsi:type="dcterms:W3CDTF">2023-06-15T12:49:12Z</dcterms:created>
  <dcterms:modified xsi:type="dcterms:W3CDTF">2023-06-27T04:23:47Z</dcterms:modified>
</cp:coreProperties>
</file>