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6" r:id="rId4"/>
    <p:sldId id="267" r:id="rId5"/>
    <p:sldId id="269" r:id="rId6"/>
    <p:sldId id="270" r:id="rId7"/>
    <p:sldId id="268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FFFF"/>
    <a:srgbClr val="FFFFA3"/>
    <a:srgbClr val="0000FF"/>
    <a:srgbClr val="66FFFF"/>
    <a:srgbClr val="FFFF81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EB572-1883-4CFD-B2C8-CDEA49E4ADD1}" type="datetimeFigureOut">
              <a:rPr lang="en-IN" smtClean="0"/>
              <a:t>27-06-2023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38A08-74D1-424F-A38B-2CE3B74794F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C2C1-6D52-41D5-BE59-28661A4C6D3A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8C10-77D9-4F4A-922D-0BDA1D42BC68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0560-E589-4FF7-90DA-C86E0FD239F4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AAB7-BB80-482A-8ED9-D6D07F26FC37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D6E3-A0B2-41DD-8E5B-E12ED4843CA5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64BFB-7E9B-4C69-B1FD-8460755E4B85}" type="datetime1">
              <a:rPr lang="en-IN" smtClean="0"/>
              <a:t>27-06-2023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6E37-3F0C-4D95-AD6F-975EB0308AC0}" type="datetime1">
              <a:rPr lang="en-IN" smtClean="0"/>
              <a:t>27-06-2023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04330-E64E-49CA-A91B-CE957EFFDA3D}" type="datetime1">
              <a:rPr lang="en-IN" smtClean="0"/>
              <a:t>27-06-2023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D054-CAC1-4AEB-975A-53BC3E1AD083}" type="datetime1">
              <a:rPr lang="en-IN" smtClean="0"/>
              <a:t>27-06-2023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0420-44BB-42FB-9458-0D4DE249CAED}" type="datetime1">
              <a:rPr lang="en-IN" smtClean="0"/>
              <a:t>27-06-2023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4ED85-D58D-4945-AFC4-C502BD412806}" type="datetime1">
              <a:rPr lang="en-IN" smtClean="0"/>
              <a:t>27-06-2023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3AD0B-E688-4778-91E6-5EEB68735796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51345"/>
            <a:ext cx="7772400" cy="4693879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Validation of Assigned Value</a:t>
            </a:r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S.SUBRAMANIAN</a:t>
            </a:r>
            <a:r>
              <a:rPr lang="en-IN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IN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rgbClr val="B7FFFF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What is validation of Assigned Value?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256584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Assigned Value and its uncertainty</a:t>
            </a: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 can be determined as stipulated in chapter 7 of ISO 13528:2022 by the following 5 methods:</a:t>
            </a:r>
          </a:p>
          <a:p>
            <a:pPr>
              <a:buNone/>
            </a:pPr>
            <a:endParaRPr lang="en-IN" sz="3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By formulation (also called as Known Value Scheme);</a:t>
            </a:r>
          </a:p>
          <a:p>
            <a:pPr marL="457200" lvl="0" indent="-457200">
              <a:buFont typeface="+mj-lt"/>
              <a:buAutoNum type="alphaLcParenR"/>
            </a:pP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By using a CRM as PT item;</a:t>
            </a:r>
          </a:p>
          <a:p>
            <a:pPr marL="457200" lvl="0" indent="-457200">
              <a:buFont typeface="+mj-lt"/>
              <a:buAutoNum type="alphaLcParenR"/>
            </a:pP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By characterizing the PT item using a valid CRM in one laboratory (also called as Value transfer from a CRM to a closely matched candidate RM);  </a:t>
            </a:r>
          </a:p>
          <a:p>
            <a:pPr marL="457200" lvl="0" indent="-457200">
              <a:buFont typeface="+mj-lt"/>
              <a:buAutoNum type="alphaLcParenR"/>
            </a:pP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By using consensus value from expert laboratories (which are not participants in the PT Scheme); and</a:t>
            </a:r>
          </a:p>
          <a:p>
            <a:pPr marL="457200" indent="-457200">
              <a:buFont typeface="+mj-lt"/>
              <a:buAutoNum type="alphaLcParenR"/>
            </a:pP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By using consensus value from participant laboratories </a:t>
            </a:r>
          </a:p>
          <a:p>
            <a:pPr marL="0" indent="0">
              <a:lnSpc>
                <a:spcPts val="2400"/>
              </a:lnSpc>
              <a:buNone/>
            </a:pPr>
            <a:endParaRPr lang="en-IN" sz="100" b="1" dirty="0" smtClean="0">
              <a:solidFill>
                <a:srgbClr val="0000FF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indent="0" algn="just">
              <a:lnSpc>
                <a:spcPts val="2800"/>
              </a:lnSpc>
              <a:buNone/>
            </a:pPr>
            <a:r>
              <a:rPr lang="en-IN" sz="22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As stated in clause 7.1.2 of ISO 13528:2022,  regardless of the method used to determine Assigned Value, validity of the same should be checked for each round of PT Scheme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19CA-632D-49A5-89F0-EBB7BCBA2E58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z="2400" b="1" smtClean="0">
                <a:solidFill>
                  <a:schemeClr val="tx1"/>
                </a:solidFill>
              </a:rPr>
              <a:pPr/>
              <a:t>2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rgbClr val="B7FFFF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What is validation of Assigned Value?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256584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This means that the assigned value determined by any of the 5 suggested methods should be checked with alternative method as discussed in clause 7.8 of ISO 13528:2022.</a:t>
            </a:r>
          </a:p>
          <a:p>
            <a:pPr marL="0" indent="0" algn="just">
              <a:buNone/>
            </a:pPr>
            <a:endParaRPr lang="en-IN" sz="1000" b="1" dirty="0" smtClean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IN" sz="2800" b="1" u="sng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Two scenarios can arise</a:t>
            </a:r>
            <a:r>
              <a:rPr lang="en-IN" sz="28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:</a:t>
            </a:r>
          </a:p>
          <a:p>
            <a:pPr marL="0" indent="0" algn="just">
              <a:buNone/>
            </a:pPr>
            <a:endParaRPr lang="en-IN" sz="400" b="1" dirty="0" smtClean="0">
              <a:solidFill>
                <a:srgbClr val="0000FF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n-I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Assigned value is determined by (</a:t>
            </a:r>
            <a:r>
              <a:rPr lang="en-IN" sz="2000" b="1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i</a:t>
            </a:r>
            <a:r>
              <a:rPr lang="en-I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) formulation/ (ii) using a CRM/ (iii)  characterizing the PT item using a CRM, or (iv) using consensus value from expert labs which are not participants. In this scenario, the assigned value should be compared with  </a:t>
            </a:r>
            <a:r>
              <a:rPr lang="en-IN" sz="2000" b="1" u="sng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robust average of participants’ results.</a:t>
            </a:r>
            <a:r>
              <a:rPr lang="en-I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marL="457200" indent="-457200" algn="just">
              <a:buFont typeface="+mj-lt"/>
              <a:buAutoNum type="alphaLcParenR"/>
            </a:pPr>
            <a:endParaRPr lang="en-IN" sz="1000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n-I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When Assigned value is determined by consensus value of participants, the assigned value should be compared with  </a:t>
            </a:r>
            <a:r>
              <a:rPr lang="en-IN" sz="2000" b="1" u="sng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an </a:t>
            </a:r>
            <a:r>
              <a:rPr lang="en-IN" sz="2000" b="1" u="sng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independnent</a:t>
            </a:r>
            <a:r>
              <a:rPr lang="en-IN" sz="2000" b="1" u="sng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estimate of the assigned value such as from formulation or value reported by a competent lab which is not a participant.</a:t>
            </a:r>
            <a:r>
              <a:rPr lang="en-I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2751-CABD-4432-A506-6AFC3B954D66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z="2400" b="1" smtClean="0">
                <a:solidFill>
                  <a:schemeClr val="tx1"/>
                </a:solidFill>
              </a:rPr>
              <a:pPr/>
              <a:t>3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validate Assigned Value? - </a:t>
            </a:r>
            <a:r>
              <a:rPr lang="en-IN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Scenario A</a:t>
            </a:r>
            <a:endParaRPr lang="en-IN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256584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Determine </a:t>
            </a:r>
            <a:r>
              <a:rPr lang="en-IN" sz="2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Assigned Value</a:t>
            </a:r>
            <a:r>
              <a:rPr lang="en-I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pt</a:t>
            </a:r>
            <a:r>
              <a:rPr lang="en-US" sz="2000" b="1" baseline="-25000" dirty="0" smtClean="0"/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and its </a:t>
            </a:r>
            <a:r>
              <a:rPr lang="en-IN" sz="2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std. uncertainty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/>
              <a:t>u(</a:t>
            </a:r>
            <a:r>
              <a:rPr lang="en-US" sz="2400" b="1" dirty="0" err="1" smtClean="0"/>
              <a:t>x</a:t>
            </a:r>
            <a:r>
              <a:rPr lang="en-US" sz="2400" b="1" baseline="-25000" dirty="0" err="1" smtClean="0"/>
              <a:t>pt</a:t>
            </a:r>
            <a:r>
              <a:rPr lang="en-US" sz="2400" b="1" dirty="0" smtClean="0"/>
              <a:t>)</a:t>
            </a:r>
            <a:r>
              <a:rPr lang="en-US" sz="2000" dirty="0" smtClean="0"/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by (</a:t>
            </a:r>
            <a:r>
              <a:rPr lang="en-IN" sz="2000" b="1" dirty="0" err="1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i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) formulation/ (ii) using a CRM/ (iii)  characterizing the PT item using a CRM, or (iv) using consensus value from expert labs which are not participants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as stipulated in clauses 7.3, 7.4, 7.5 and 7.6 of ISO 13528:2022 respectively.</a:t>
            </a:r>
          </a:p>
          <a:p>
            <a:pPr marL="0" indent="0" algn="just">
              <a:buNone/>
            </a:pPr>
            <a:endParaRPr lang="en-IN" sz="105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Calculate the </a:t>
            </a:r>
            <a:r>
              <a:rPr lang="en-IN" sz="2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robust average of the participants’ results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x*</a:t>
            </a:r>
            <a:r>
              <a:rPr lang="en-US" sz="2000" b="1" baseline="30000" dirty="0" smtClean="0">
                <a:solidFill>
                  <a:srgbClr val="0000FF"/>
                </a:solidFill>
              </a:rPr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and its </a:t>
            </a:r>
            <a:r>
              <a:rPr lang="en-IN" sz="2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std. uncertainty </a:t>
            </a:r>
            <a:r>
              <a:rPr lang="en-US" sz="2000" b="1" dirty="0" smtClean="0"/>
              <a:t>u(x*)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using Algorithm A.</a:t>
            </a:r>
            <a:endParaRPr lang="en-IN" sz="2000" b="1" u="sng" baseline="30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IN" sz="1000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I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Calculate the combined std. Uncertainty (a) in Assigned Value and (b) in robust average using the formula:</a:t>
            </a:r>
          </a:p>
          <a:p>
            <a:pPr marL="0" indent="0" algn="ctr">
              <a:buNone/>
            </a:pPr>
            <a:r>
              <a:rPr lang="en-US" sz="2800" b="1" dirty="0" err="1" smtClean="0">
                <a:solidFill>
                  <a:srgbClr val="0000FF"/>
                </a:solidFill>
              </a:rPr>
              <a:t>u</a:t>
            </a:r>
            <a:r>
              <a:rPr lang="en-US" sz="2800" b="1" baseline="-25000" dirty="0" err="1" smtClean="0">
                <a:solidFill>
                  <a:srgbClr val="0000FF"/>
                </a:solidFill>
              </a:rPr>
              <a:t>diff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= Square root of [u(</a:t>
            </a:r>
            <a:r>
              <a:rPr lang="en-US" sz="2800" b="1" dirty="0" err="1" smtClean="0">
                <a:solidFill>
                  <a:srgbClr val="0000FF"/>
                </a:solidFill>
              </a:rPr>
              <a:t>x</a:t>
            </a:r>
            <a:r>
              <a:rPr lang="en-US" sz="2800" b="1" baseline="-25000" dirty="0" err="1" smtClean="0">
                <a:solidFill>
                  <a:srgbClr val="0000FF"/>
                </a:solidFill>
              </a:rPr>
              <a:t>pt</a:t>
            </a:r>
            <a:r>
              <a:rPr lang="en-US" sz="2800" b="1" dirty="0" smtClean="0">
                <a:solidFill>
                  <a:srgbClr val="0000FF"/>
                </a:solidFill>
              </a:rPr>
              <a:t>)</a:t>
            </a:r>
            <a:r>
              <a:rPr lang="en-US" sz="2800" b="1" baseline="30000" dirty="0" smtClean="0">
                <a:solidFill>
                  <a:srgbClr val="0000FF"/>
                </a:solidFill>
              </a:rPr>
              <a:t>2 </a:t>
            </a:r>
            <a:r>
              <a:rPr lang="en-US" sz="2800" b="1" dirty="0" smtClean="0">
                <a:solidFill>
                  <a:srgbClr val="0000FF"/>
                </a:solidFill>
              </a:rPr>
              <a:t>+ u(x*)</a:t>
            </a:r>
            <a:r>
              <a:rPr lang="en-US" sz="2800" b="1" baseline="30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]</a:t>
            </a:r>
            <a:endParaRPr lang="en-IN" sz="2800" dirty="0" smtClean="0">
              <a:solidFill>
                <a:srgbClr val="0000FF"/>
              </a:solidFill>
            </a:endParaRPr>
          </a:p>
          <a:p>
            <a:pPr marL="0" indent="0" algn="just">
              <a:buNone/>
            </a:pP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Compare</a:t>
            </a:r>
            <a:r>
              <a:rPr lang="en-I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the difference between 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pt</a:t>
            </a:r>
            <a:r>
              <a:rPr lang="en-US" sz="2800" b="1" baseline="-25000" dirty="0" smtClean="0"/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and</a:t>
            </a:r>
            <a:r>
              <a:rPr lang="en-I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800" b="1" dirty="0" smtClean="0"/>
              <a:t>x*</a:t>
            </a:r>
            <a:r>
              <a:rPr lang="en-US" sz="2000" b="1" dirty="0" smtClean="0"/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with 2 times the </a:t>
            </a:r>
            <a:r>
              <a:rPr lang="en-US" sz="2800" b="1" dirty="0" err="1" smtClean="0">
                <a:solidFill>
                  <a:srgbClr val="0000FF"/>
                </a:solidFill>
              </a:rPr>
              <a:t>u</a:t>
            </a:r>
            <a:r>
              <a:rPr lang="en-US" sz="2800" b="1" baseline="-25000" dirty="0" err="1" smtClean="0">
                <a:solidFill>
                  <a:srgbClr val="0000FF"/>
                </a:solidFill>
              </a:rPr>
              <a:t>diff</a:t>
            </a:r>
            <a:r>
              <a:rPr lang="en-IN" sz="28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IN" sz="28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If ABS(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pt</a:t>
            </a:r>
            <a:r>
              <a:rPr lang="en-US" sz="2000" b="1" baseline="-25000" dirty="0" smtClean="0"/>
              <a:t> </a:t>
            </a:r>
            <a:r>
              <a:rPr lang="en-US" sz="2000" b="1" dirty="0" smtClean="0"/>
              <a:t>- </a:t>
            </a:r>
            <a:r>
              <a:rPr lang="en-US" sz="2800" b="1" dirty="0" smtClean="0"/>
              <a:t>x*</a:t>
            </a:r>
            <a:r>
              <a:rPr lang="en-IN" sz="28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)  ≤ 2 x </a:t>
            </a:r>
            <a:r>
              <a:rPr lang="en-US" sz="2800" b="1" dirty="0" err="1" smtClean="0">
                <a:solidFill>
                  <a:srgbClr val="FF0000"/>
                </a:solidFill>
              </a:rPr>
              <a:t>u</a:t>
            </a:r>
            <a:r>
              <a:rPr lang="en-US" sz="2800" b="1" baseline="-25000" dirty="0" err="1" smtClean="0">
                <a:solidFill>
                  <a:srgbClr val="FF0000"/>
                </a:solidFill>
              </a:rPr>
              <a:t>diff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: Assigned Value is validated</a:t>
            </a:r>
            <a:endParaRPr lang="en-IN" sz="2800" b="1" dirty="0" smtClean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IN" sz="2000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2B8D-23A9-463F-B5F7-22EB76A0D4FD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z="2400" b="1" smtClean="0">
                <a:solidFill>
                  <a:schemeClr val="tx1"/>
                </a:solidFill>
              </a:rPr>
              <a:pPr/>
              <a:t>4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validate Assigned Value? - </a:t>
            </a:r>
            <a:r>
              <a:rPr lang="en-IN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Scenario A</a:t>
            </a:r>
            <a:endParaRPr lang="en-IN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1561" y="1340768"/>
          <a:ext cx="7920878" cy="5090702"/>
        </p:xfrm>
        <a:graphic>
          <a:graphicData uri="http://schemas.openxmlformats.org/drawingml/2006/table">
            <a:tbl>
              <a:tblPr/>
              <a:tblGrid>
                <a:gridCol w="42343"/>
                <a:gridCol w="1568683"/>
                <a:gridCol w="1182365"/>
                <a:gridCol w="749221"/>
                <a:gridCol w="1147247"/>
                <a:gridCol w="2366924"/>
                <a:gridCol w="864095"/>
              </a:tblGrid>
              <a:tr h="36635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Example -1  Pesticide residue in Milk</a:t>
                      </a:r>
                    </a:p>
                  </a:txBody>
                  <a:tcPr marL="5326" marR="5326" marT="53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65690">
                <a:tc>
                  <a:txBody>
                    <a:bodyPr/>
                    <a:lstStyle/>
                    <a:p>
                      <a:pPr algn="l" fontAlgn="b"/>
                      <a:endParaRPr lang="en-IN" sz="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854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Assigned Value=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445.3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mg/L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60366"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854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EU of Assigned value=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17.26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mg/L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16002">
                <a:tc>
                  <a:txBody>
                    <a:bodyPr/>
                    <a:lstStyle/>
                    <a:p>
                      <a:pPr algn="l" fontAlgn="b"/>
                      <a:r>
                        <a:rPr lang="en-IN" sz="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854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Robust average of 43 participants=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421.58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mg/L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10874"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854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Robust </a:t>
                      </a:r>
                      <a:r>
                        <a:rPr lang="en-IN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SD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of 43 participants= 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21.47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mg/L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8018">
                <a:tc>
                  <a:txBody>
                    <a:bodyPr/>
                    <a:lstStyle/>
                    <a:p>
                      <a:pPr algn="l" fontAlgn="b"/>
                      <a:endParaRPr lang="en-IN" sz="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854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 of Assigned Value=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8.63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mg/L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61166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854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 of 43 participants=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4.09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mg/L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330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9282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Combined SU=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9.55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mg/L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93554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times Combined SU=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19.10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mg/L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6078">
                <a:tc>
                  <a:txBody>
                    <a:bodyPr/>
                    <a:lstStyle/>
                    <a:p>
                      <a:pPr algn="l" fontAlgn="b"/>
                      <a:endParaRPr lang="en-IN" sz="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854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Difference between AV and Roust </a:t>
                      </a:r>
                      <a:r>
                        <a:rPr lang="en-IN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23.72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mg/L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812">
                <a:tc>
                  <a:txBody>
                    <a:bodyPr/>
                    <a:lstStyle/>
                    <a:p>
                      <a:pPr algn="l" fontAlgn="b"/>
                      <a:endParaRPr lang="en-IN" sz="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854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AV is Validated?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 VALIDATED</a:t>
                      </a: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8548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8DAD-11AA-4E5C-B3F9-CC8223806639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z="2400" b="1" smtClean="0">
                <a:solidFill>
                  <a:schemeClr val="tx1"/>
                </a:solidFill>
              </a:rPr>
              <a:pPr/>
              <a:t>5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validate Assigned Value? - </a:t>
            </a:r>
            <a:r>
              <a:rPr lang="en-IN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Scenario A</a:t>
            </a:r>
            <a:endParaRPr lang="en-IN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3" y="1268757"/>
          <a:ext cx="7992886" cy="4703018"/>
        </p:xfrm>
        <a:graphic>
          <a:graphicData uri="http://schemas.openxmlformats.org/drawingml/2006/table">
            <a:tbl>
              <a:tblPr/>
              <a:tblGrid>
                <a:gridCol w="538907"/>
                <a:gridCol w="1444094"/>
                <a:gridCol w="1088461"/>
                <a:gridCol w="689719"/>
                <a:gridCol w="1056131"/>
                <a:gridCol w="2284689"/>
                <a:gridCol w="890885"/>
              </a:tblGrid>
              <a:tr h="25538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Example -2  </a:t>
                      </a:r>
                      <a:r>
                        <a:rPr lang="en-IN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Aflatoxin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content in ground nut</a:t>
                      </a:r>
                    </a:p>
                  </a:txBody>
                  <a:tcPr marL="5727" marR="5727" marT="57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14741">
                <a:tc>
                  <a:txBody>
                    <a:bodyPr/>
                    <a:lstStyle/>
                    <a:p>
                      <a:pPr algn="l" fontAlgn="b"/>
                      <a:endParaRPr lang="en-IN" sz="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4828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Assigned Value=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425.7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0312"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4828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EU of Assigned value=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17.28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4828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Robust average of 19 participants=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431.2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4828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Robust </a:t>
                      </a:r>
                      <a:r>
                        <a:rPr lang="en-IN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SD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of 19 participants= 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14.16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4828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 of Assigned Value=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8.64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16024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 of 19 participants=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4.06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4828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Combined SU=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9.55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4828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times Combined SU=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19.09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4828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Difference between AV and Roust </a:t>
                      </a:r>
                      <a:r>
                        <a:rPr lang="en-IN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4828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AV is Validated?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VALIDATED</a:t>
                      </a: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27" marR="5727" marT="57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2B52-63A8-430D-BC77-07D2F7E8A75A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z="2400" b="1" smtClean="0">
                <a:solidFill>
                  <a:schemeClr val="tx1"/>
                </a:solidFill>
              </a:rPr>
              <a:pPr/>
              <a:t>6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validate Assigned Value? - </a:t>
            </a:r>
            <a:r>
              <a:rPr lang="en-IN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Scenario B</a:t>
            </a:r>
            <a:endParaRPr lang="en-IN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4006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Determined </a:t>
            </a:r>
            <a:r>
              <a:rPr lang="en-IN" sz="2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Assigned Value</a:t>
            </a:r>
            <a:r>
              <a:rPr lang="en-I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pt</a:t>
            </a:r>
            <a:r>
              <a:rPr lang="en-US" sz="2000" b="1" baseline="-25000" dirty="0" smtClean="0"/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and its </a:t>
            </a:r>
            <a:r>
              <a:rPr lang="en-IN" sz="2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std. uncertainty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/>
              <a:t>u(</a:t>
            </a:r>
            <a:r>
              <a:rPr lang="en-US" sz="2400" b="1" dirty="0" err="1" smtClean="0"/>
              <a:t>x</a:t>
            </a:r>
            <a:r>
              <a:rPr lang="en-US" sz="2400" b="1" baseline="-25000" dirty="0" err="1" smtClean="0"/>
              <a:t>pt</a:t>
            </a:r>
            <a:r>
              <a:rPr lang="en-US" sz="2400" b="1" dirty="0" smtClean="0"/>
              <a:t>)</a:t>
            </a:r>
            <a:r>
              <a:rPr lang="en-US" sz="2000" dirty="0" smtClean="0"/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by using consensus value from participants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as stipulated in clauses 7.7 of ISO 13528:2022.</a:t>
            </a:r>
          </a:p>
          <a:p>
            <a:pPr marL="0" indent="0" algn="just">
              <a:buNone/>
            </a:pPr>
            <a:endParaRPr lang="en-IN" sz="105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Obtain value of the PT item 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ref</a:t>
            </a:r>
            <a:r>
              <a:rPr lang="en-US" sz="2800" b="1" baseline="-25000" dirty="0" smtClean="0"/>
              <a:t> </a:t>
            </a:r>
            <a:r>
              <a:rPr lang="en-US" sz="2000" b="1" baseline="-25000" dirty="0" smtClean="0"/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and its </a:t>
            </a:r>
            <a:r>
              <a:rPr lang="en-IN" sz="2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std. uncertainty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/>
              <a:t>u(</a:t>
            </a:r>
            <a:r>
              <a:rPr lang="en-US" sz="2400" b="1" dirty="0" err="1" smtClean="0"/>
              <a:t>x</a:t>
            </a:r>
            <a:r>
              <a:rPr lang="en-US" sz="2400" b="1" baseline="-25000" dirty="0" err="1" smtClean="0"/>
              <a:t>ref</a:t>
            </a:r>
            <a:r>
              <a:rPr lang="en-US" sz="2400" b="1" dirty="0" smtClean="0"/>
              <a:t>)</a:t>
            </a:r>
            <a:r>
              <a:rPr lang="en-US" sz="2000" dirty="0" smtClean="0"/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from an independent competent lab  which is not a participant. (</a:t>
            </a:r>
            <a:r>
              <a:rPr lang="en-IN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e.g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  Homogeneity average of PT item. Instruct this lab to report EU  also from which std. Uncertainty can be calculated by dividing the reported EU by k (coverage factor). </a:t>
            </a:r>
            <a:endParaRPr lang="en-IN" sz="2000" b="1" u="sng" baseline="30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IN" sz="1000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I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Calculate the combined std. Uncertainty (a) in Assigned Value and (b) in homogeneity average using the formula:</a:t>
            </a:r>
          </a:p>
          <a:p>
            <a:pPr marL="0" indent="0" algn="ctr">
              <a:buNone/>
            </a:pPr>
            <a:r>
              <a:rPr lang="en-US" sz="2800" b="1" dirty="0" err="1" smtClean="0">
                <a:solidFill>
                  <a:srgbClr val="0000FF"/>
                </a:solidFill>
              </a:rPr>
              <a:t>u</a:t>
            </a:r>
            <a:r>
              <a:rPr lang="en-US" sz="2800" b="1" baseline="-25000" dirty="0" err="1" smtClean="0">
                <a:solidFill>
                  <a:srgbClr val="0000FF"/>
                </a:solidFill>
              </a:rPr>
              <a:t>diff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= Square root of [u(</a:t>
            </a:r>
            <a:r>
              <a:rPr lang="en-US" sz="2800" b="1" dirty="0" err="1" smtClean="0">
                <a:solidFill>
                  <a:srgbClr val="0000FF"/>
                </a:solidFill>
              </a:rPr>
              <a:t>x</a:t>
            </a:r>
            <a:r>
              <a:rPr lang="en-US" sz="2800" b="1" baseline="-25000" dirty="0" err="1" smtClean="0">
                <a:solidFill>
                  <a:srgbClr val="0000FF"/>
                </a:solidFill>
              </a:rPr>
              <a:t>pt</a:t>
            </a:r>
            <a:r>
              <a:rPr lang="en-US" sz="2800" b="1" dirty="0" smtClean="0">
                <a:solidFill>
                  <a:srgbClr val="0000FF"/>
                </a:solidFill>
              </a:rPr>
              <a:t>)</a:t>
            </a:r>
            <a:r>
              <a:rPr lang="en-US" sz="2800" b="1" baseline="30000" dirty="0" smtClean="0">
                <a:solidFill>
                  <a:srgbClr val="0000FF"/>
                </a:solidFill>
              </a:rPr>
              <a:t>2 </a:t>
            </a:r>
            <a:r>
              <a:rPr lang="en-US" sz="2800" b="1" dirty="0" smtClean="0">
                <a:solidFill>
                  <a:srgbClr val="0000FF"/>
                </a:solidFill>
              </a:rPr>
              <a:t>+ u(</a:t>
            </a:r>
            <a:r>
              <a:rPr lang="en-US" sz="2800" b="1" dirty="0" err="1" smtClean="0">
                <a:solidFill>
                  <a:srgbClr val="0000FF"/>
                </a:solidFill>
              </a:rPr>
              <a:t>x</a:t>
            </a:r>
            <a:r>
              <a:rPr lang="en-US" sz="2800" b="1" baseline="-25000" dirty="0" err="1" smtClean="0">
                <a:solidFill>
                  <a:srgbClr val="0000FF"/>
                </a:solidFill>
              </a:rPr>
              <a:t>ref</a:t>
            </a:r>
            <a:r>
              <a:rPr lang="en-US" sz="2800" b="1" dirty="0" smtClean="0">
                <a:solidFill>
                  <a:srgbClr val="0000FF"/>
                </a:solidFill>
              </a:rPr>
              <a:t>)</a:t>
            </a:r>
            <a:r>
              <a:rPr lang="en-US" sz="2800" b="1" baseline="30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]</a:t>
            </a:r>
            <a:endParaRPr lang="en-IN" sz="2800" dirty="0" smtClean="0">
              <a:solidFill>
                <a:srgbClr val="0000FF"/>
              </a:solidFill>
            </a:endParaRPr>
          </a:p>
          <a:p>
            <a:pPr marL="0" indent="0" algn="just">
              <a:buNone/>
            </a:pP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Compare</a:t>
            </a:r>
            <a:r>
              <a:rPr lang="en-I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the difference between 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pt</a:t>
            </a:r>
            <a:r>
              <a:rPr lang="en-US" sz="2800" b="1" baseline="-25000" dirty="0" smtClean="0"/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and</a:t>
            </a:r>
            <a:r>
              <a:rPr lang="en-I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ref</a:t>
            </a:r>
            <a:r>
              <a:rPr lang="en-US" sz="2000" b="1" dirty="0" smtClean="0"/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with 2 times the </a:t>
            </a:r>
            <a:r>
              <a:rPr lang="en-US" sz="2800" b="1" dirty="0" err="1" smtClean="0">
                <a:solidFill>
                  <a:srgbClr val="0000FF"/>
                </a:solidFill>
              </a:rPr>
              <a:t>u</a:t>
            </a:r>
            <a:r>
              <a:rPr lang="en-US" sz="2800" b="1" baseline="-25000" dirty="0" err="1" smtClean="0">
                <a:solidFill>
                  <a:srgbClr val="0000FF"/>
                </a:solidFill>
              </a:rPr>
              <a:t>diff</a:t>
            </a:r>
            <a:r>
              <a:rPr lang="en-IN" sz="28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IN" sz="28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If ABS(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pt</a:t>
            </a:r>
            <a:r>
              <a:rPr lang="en-US" sz="2000" b="1" baseline="-25000" dirty="0" smtClean="0"/>
              <a:t> </a:t>
            </a:r>
            <a:r>
              <a:rPr lang="en-US" sz="2000" b="1" dirty="0" smtClean="0"/>
              <a:t>- 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ref</a:t>
            </a:r>
            <a:r>
              <a:rPr lang="en-IN" sz="28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)</a:t>
            </a:r>
            <a:r>
              <a:rPr lang="en-IN" sz="2800" b="1" dirty="0" smtClean="0">
                <a:solidFill>
                  <a:srgbClr val="0000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 </a:t>
            </a:r>
            <a:r>
              <a:rPr lang="en-IN" sz="28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≤ 2 x </a:t>
            </a:r>
            <a:r>
              <a:rPr lang="en-US" sz="2800" b="1" dirty="0" err="1" smtClean="0">
                <a:solidFill>
                  <a:srgbClr val="FF0000"/>
                </a:solidFill>
              </a:rPr>
              <a:t>u</a:t>
            </a:r>
            <a:r>
              <a:rPr lang="en-US" sz="2800" b="1" baseline="-25000" dirty="0" err="1" smtClean="0">
                <a:solidFill>
                  <a:srgbClr val="FF0000"/>
                </a:solidFill>
              </a:rPr>
              <a:t>diff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: Assigned Value is validated</a:t>
            </a:r>
            <a:endParaRPr lang="en-IN" sz="2800" b="1" dirty="0" smtClean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IN" sz="2000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A9EF-B22B-48FA-9058-849E0D998F74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validate Assigned Value? - </a:t>
            </a:r>
            <a:r>
              <a:rPr lang="en-IN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Scenario B</a:t>
            </a:r>
            <a:endParaRPr lang="en-IN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2" y="1196751"/>
          <a:ext cx="8136903" cy="5124347"/>
        </p:xfrm>
        <a:graphic>
          <a:graphicData uri="http://schemas.openxmlformats.org/drawingml/2006/table">
            <a:tbl>
              <a:tblPr/>
              <a:tblGrid>
                <a:gridCol w="4974258"/>
                <a:gridCol w="2180075"/>
                <a:gridCol w="982570"/>
              </a:tblGrid>
              <a:tr h="3225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Example 3: Polyester content in textiles</a:t>
                      </a:r>
                    </a:p>
                  </a:txBody>
                  <a:tcPr marL="6058" marR="6058" marT="60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80243"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22572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Assigned Value from 20 participants=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67.30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80243"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22572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SDPA=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1.22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80243"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22572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 of assigned Value=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0.34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80243"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22572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Homogenity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average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66.8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9862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22572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EU (max) reported with Homogeneity=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1.34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5757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22572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 due to Homogeneity=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0.67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5757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22572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Combined </a:t>
                      </a:r>
                      <a:r>
                        <a:rPr lang="en-IN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uncerty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5757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22572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times Combined </a:t>
                      </a:r>
                      <a:r>
                        <a:rPr lang="en-IN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uncerty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1.50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5757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3150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Diff. Between </a:t>
                      </a:r>
                      <a:r>
                        <a:rPr lang="en-IN" sz="2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A.V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and </a:t>
                      </a:r>
                      <a:r>
                        <a:rPr lang="en-IN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Hom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Average=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0.50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22572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Assigned Value validates????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VALIDATED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E20-2763-4C2D-AB60-E650DCB09FDF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z="2400" b="1" smtClean="0">
                <a:solidFill>
                  <a:schemeClr val="tx1"/>
                </a:solidFill>
              </a:rPr>
              <a:pPr/>
              <a:t>8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validate Assigned Value? - </a:t>
            </a:r>
            <a:r>
              <a:rPr lang="en-IN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Scenario B</a:t>
            </a:r>
            <a:endParaRPr lang="en-IN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27584" y="1395538"/>
          <a:ext cx="7848872" cy="5008616"/>
        </p:xfrm>
        <a:graphic>
          <a:graphicData uri="http://schemas.openxmlformats.org/drawingml/2006/table">
            <a:tbl>
              <a:tblPr/>
              <a:tblGrid>
                <a:gridCol w="4269224"/>
                <a:gridCol w="2332261"/>
                <a:gridCol w="1247387"/>
              </a:tblGrid>
              <a:tr h="26370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Example 4 : Mercury content in food</a:t>
                      </a:r>
                    </a:p>
                  </a:txBody>
                  <a:tcPr marL="6058" marR="6058" marT="60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38428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708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Assigned Value from 17 participants=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152.5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4784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708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SDPA=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6.48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3198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708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 of assigned Value=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1.96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3198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708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Homogenity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average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160.4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3198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708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EU (max) reported with Homogeneity=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5.24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3198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708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 due to Homogeneity=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2.62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9604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708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Combined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uncertainly=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3.27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1190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708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times Combined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uncertainty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6.55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1190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35495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Diff. Between </a:t>
                      </a:r>
                      <a:r>
                        <a:rPr lang="en-IN" sz="2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A.V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and </a:t>
                      </a:r>
                      <a:r>
                        <a:rPr lang="en-IN" sz="2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Hom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Average=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7.90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96553">
                <a:tc>
                  <a:txBody>
                    <a:bodyPr/>
                    <a:lstStyle/>
                    <a:p>
                      <a:pPr algn="l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708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Assigned Value validates????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 VALIDATED</a:t>
                      </a: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8" marR="6058" marT="6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D2362-7860-42F4-8615-EEAA3BCF4CFF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z="2400" b="1" smtClean="0">
                <a:solidFill>
                  <a:schemeClr val="tx1"/>
                </a:solidFill>
              </a:rPr>
              <a:pPr/>
              <a:t>9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964</Words>
  <Application>Microsoft Office PowerPoint</Application>
  <PresentationFormat>On-screen Show (4:3)</PresentationFormat>
  <Paragraphs>223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Validation of Assigned Value   S.SUBRAMANIAN </vt:lpstr>
      <vt:lpstr>What is validation of Assigned Value?</vt:lpstr>
      <vt:lpstr>What is validation of Assigned Value?</vt:lpstr>
      <vt:lpstr>How to validate Assigned Value? - Scenario A</vt:lpstr>
      <vt:lpstr>How to validate Assigned Value? - Scenario A</vt:lpstr>
      <vt:lpstr>How to validate Assigned Value? - Scenario A</vt:lpstr>
      <vt:lpstr>How to validate Assigned Value? - Scenario B</vt:lpstr>
      <vt:lpstr>How to validate Assigned Value? - Scenario B</vt:lpstr>
      <vt:lpstr>How to validate Assigned Value? - Scenario 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User1</cp:lastModifiedBy>
  <cp:revision>25</cp:revision>
  <dcterms:created xsi:type="dcterms:W3CDTF">2023-06-15T12:49:12Z</dcterms:created>
  <dcterms:modified xsi:type="dcterms:W3CDTF">2023-06-27T04:20:00Z</dcterms:modified>
</cp:coreProperties>
</file>