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A3"/>
    <a:srgbClr val="FFFF81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6634C-BB38-4FFF-99BE-49FCD5402158}" type="datetimeFigureOut">
              <a:rPr lang="en-IN" smtClean="0"/>
              <a:t>27-06-2023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F991B-115E-4413-908F-C8A1347BA2F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ECF8-88E7-49DF-B13C-2AB8DB2371AC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C09B-65E1-42A3-8454-2D3CEFE7E9C4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8FDB-A32D-4F99-BBBE-40AFD5328F00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E75C-751E-4F07-AECF-A39D1270DAAF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CBED-6987-42F2-B7BE-FC7C48D1D745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EB2A-8B63-49F7-963F-A973C1787B87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BD40-22DE-4C4C-881F-4C7B9FDBD8D9}" type="datetime1">
              <a:rPr lang="en-IN" smtClean="0"/>
              <a:t>27-06-2023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B-5138-4224-B496-BA30F840EF04}" type="datetime1">
              <a:rPr lang="en-IN" smtClean="0"/>
              <a:t>27-06-2023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4A0B6-65C1-48D7-902C-728F93A32CFD}" type="datetime1">
              <a:rPr lang="en-IN" smtClean="0"/>
              <a:t>27-06-2023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0488-72C9-4049-9B2F-2FA9899CB730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E0D3-B3CA-4BC4-99A8-F13D7381DCDF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3B094-A18C-4AFD-8154-2E5844E73AC8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513EA-150E-43FC-8179-1EEFFD41BFB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1345"/>
            <a:ext cx="7772400" cy="4693879"/>
          </a:xfr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to do Grubbs’ test</a:t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S.SUBRAMANIAN</a:t>
            </a:r>
            <a:b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IN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do Grubbs’ test?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040560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Arrange the participants results in the increasing order</a:t>
            </a:r>
          </a:p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r>
              <a:rPr lang="en-IN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Calculate Average and </a:t>
            </a:r>
            <a:r>
              <a:rPr lang="en-IN" sz="2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SD</a:t>
            </a:r>
            <a:r>
              <a:rPr lang="en-IN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for this set of data</a:t>
            </a:r>
          </a:p>
          <a:p>
            <a:pPr marL="457200" indent="-457200">
              <a:lnSpc>
                <a:spcPts val="4000"/>
              </a:lnSpc>
              <a:buFont typeface="+mj-lt"/>
              <a:buAutoNum type="arabicParenR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Calculate </a:t>
            </a:r>
            <a:r>
              <a:rPr lang="en-IN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IN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max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en-IN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IN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800" b="1" baseline="-250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max</a:t>
            </a:r>
            <a:r>
              <a:rPr lang="en-IN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x)/</a:t>
            </a:r>
            <a:r>
              <a:rPr lang="en-IN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SD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  where </a:t>
            </a:r>
            <a:r>
              <a:rPr lang="en-IN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8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max</a:t>
            </a:r>
            <a:r>
              <a:rPr lang="en-IN" sz="28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the maximum result reported and X is the average  </a:t>
            </a:r>
          </a:p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Compare G with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 critical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value at 95% CL</a:t>
            </a:r>
          </a:p>
          <a:p>
            <a:pPr marL="457200" indent="-457200">
              <a:lnSpc>
                <a:spcPts val="3400"/>
              </a:lnSpc>
              <a:buFont typeface="+mj-lt"/>
              <a:buAutoNum type="arabicParenR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</a:t>
            </a:r>
            <a:r>
              <a:rPr lang="en-IN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G &gt; </a:t>
            </a:r>
            <a:r>
              <a:rPr lang="en-IN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IN" sz="2800" b="1" baseline="-250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crit</a:t>
            </a:r>
            <a:r>
              <a:rPr lang="en-IN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conclude that it is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outlier and remove this data from the data 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D377-1F7E-4A37-8FE8-49EE7F79EFED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do Grubbs’ test?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514350" indent="-514350">
              <a:lnSpc>
                <a:spcPts val="4000"/>
              </a:lnSpc>
              <a:buAutoNum type="arabicParenR" startAt="6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Calculate </a:t>
            </a:r>
            <a:r>
              <a:rPr lang="en-IN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IN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min</a:t>
            </a:r>
            <a:r>
              <a:rPr lang="en-IN" sz="28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(x - </a:t>
            </a:r>
            <a:r>
              <a:rPr lang="en-IN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min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</a:t>
            </a:r>
            <a:r>
              <a:rPr lang="en-IN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SD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  where </a:t>
            </a:r>
            <a:r>
              <a:rPr lang="en-IN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8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min</a:t>
            </a:r>
            <a:r>
              <a:rPr lang="en-IN" sz="28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the minimum result reported and X is the average </a:t>
            </a:r>
          </a:p>
          <a:p>
            <a:pPr marL="514350" indent="-514350">
              <a:buNone/>
            </a:pPr>
            <a:endParaRPr lang="en-IN" sz="11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AutoNum type="arabicParenR" startAt="7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Compare G with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 critical value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95% CL</a:t>
            </a:r>
          </a:p>
          <a:p>
            <a:pPr marL="514350" indent="-514350">
              <a:buNone/>
            </a:pPr>
            <a:endParaRPr lang="en-IN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AutoNum type="arabicParenR" startAt="8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G &gt; </a:t>
            </a:r>
            <a:r>
              <a:rPr lang="en-IN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IN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crit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conclude that it is outlier and remove this data from the data set</a:t>
            </a:r>
          </a:p>
          <a:p>
            <a:pPr marL="514350" indent="-514350">
              <a:buNone/>
            </a:pPr>
            <a:endParaRPr lang="en-IN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None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9)	Repeat the above till both max and min values of the new set are not outliers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EB74-8264-4436-A5B2-E7932CDADDF9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do Grubbs’ test?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993775" indent="-903288">
              <a:lnSpc>
                <a:spcPts val="4000"/>
              </a:lnSpc>
              <a:buAutoNum type="arabicParenR" startAt="10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Use the new set after removal of outliers for calculating both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assigned value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its uncertainty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) +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SDPA</a:t>
            </a:r>
          </a:p>
          <a:p>
            <a:pPr marL="993775" indent="-903288">
              <a:lnSpc>
                <a:spcPts val="4000"/>
              </a:lnSpc>
              <a:buNone/>
            </a:pP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marL="993775" indent="-903288">
              <a:lnSpc>
                <a:spcPts val="4000"/>
              </a:lnSpc>
              <a:buNone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11)	The performance evaluation of the removed results has also to be conducted using the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assigned value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SDPA  determined as specified above</a:t>
            </a:r>
          </a:p>
          <a:p>
            <a:pPr marL="514350" indent="-514350">
              <a:lnSpc>
                <a:spcPts val="4000"/>
              </a:lnSpc>
              <a:buAutoNum type="arabicParenR" startAt="6"/>
            </a:pPr>
            <a:endParaRPr lang="en-IN" sz="2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ts val="4000"/>
              </a:lnSpc>
              <a:buAutoNum type="arabicParenR" startAt="6"/>
            </a:pP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FF3E-FBA9-41F6-BA23-7AED4FF0F1B7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/>
              <a:t/>
            </a:r>
            <a:br>
              <a:rPr lang="en-IN" sz="4000" b="1" dirty="0" smtClean="0"/>
            </a:br>
            <a:r>
              <a:rPr lang="en-IN" sz="4000" b="1" dirty="0" smtClean="0"/>
              <a:t> </a:t>
            </a:r>
            <a:r>
              <a:rPr lang="en-IN" sz="4000" b="1" dirty="0" err="1" smtClean="0"/>
              <a:t>G</a:t>
            </a:r>
            <a:r>
              <a:rPr lang="en-IN" sz="4000" b="1" baseline="-25000" dirty="0" err="1" smtClean="0"/>
              <a:t>critical</a:t>
            </a:r>
            <a:r>
              <a:rPr lang="en-IN" sz="4000" b="1" dirty="0" smtClean="0"/>
              <a:t> values at 95% CL</a:t>
            </a:r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40A-33F2-4D91-9F55-2AB3F63FB32B}" type="datetime1">
              <a:rPr lang="en-IN" smtClean="0"/>
              <a:t>27-06-2023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5</a:t>
            </a:fld>
            <a:endParaRPr lang="en-IN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5536" y="1124742"/>
          <a:ext cx="8352929" cy="5503136"/>
        </p:xfrm>
        <a:graphic>
          <a:graphicData uri="http://schemas.openxmlformats.org/drawingml/2006/table">
            <a:tbl>
              <a:tblPr/>
              <a:tblGrid>
                <a:gridCol w="822654"/>
                <a:gridCol w="824846"/>
                <a:gridCol w="832881"/>
                <a:gridCol w="832881"/>
                <a:gridCol w="832881"/>
                <a:gridCol w="932243"/>
                <a:gridCol w="822654"/>
                <a:gridCol w="824115"/>
                <a:gridCol w="813887"/>
                <a:gridCol w="813887"/>
              </a:tblGrid>
              <a:tr h="595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No. of data set (n)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IN" sz="1800" b="1" baseline="-25000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No. of data set (n)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IN" sz="1800" b="1" baseline="-25000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No. of data set (n)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IN" sz="1800" b="1" baseline="-25000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No. of data set (n)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IN" sz="1800" b="1" baseline="-25000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No. of data set (n)</a:t>
                      </a:r>
                      <a:endParaRPr lang="en-IN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err="1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IN" sz="1800" b="1" baseline="-25000" dirty="0" err="1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</a:t>
                      </a:r>
                      <a:endParaRPr lang="en-IN" sz="105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353" marR="483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--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--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2.733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3.050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3.206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3.314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--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--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2.758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3.060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3.212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3.318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1.155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2.781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3.070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3.218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3.322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1.481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2.802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3.080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3.224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3.326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1.715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2.822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3.090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3.230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3.330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1.887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2.841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3.098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3.236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3.334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2.020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2.859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3.106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3.242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3.338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2.126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2.876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3.114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3.248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3.342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2.215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2.893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3.122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3.254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3.346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2.290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2.908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3.130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3.260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3.350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2.355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2.924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3.137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3.265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3.353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2.412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2.938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3.144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3.270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3.356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2.462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2.952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3.151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3.275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3.359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2.507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2.965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3.158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3.280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3.362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2.549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2.979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3.165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3.285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3.365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2.585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2.991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3.172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3.290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3.368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2.620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3.003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3.179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3.295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3.371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2.651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3.014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3.186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3.300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3.374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2.681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3.025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3.193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3.305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99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3.377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4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I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2.709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3.036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3.200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3.310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3.380</a:t>
                      </a:r>
                      <a:endParaRPr lang="en-I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3" marR="483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r>
              <a:rPr lang="en-IN" sz="4000" b="1" dirty="0" smtClean="0">
                <a:solidFill>
                  <a:srgbClr val="FF0000"/>
                </a:solidFill>
              </a:rPr>
              <a:t> Example of Grubbs test when p ≥12</a:t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10E7-F224-4C2F-BF96-C05B71FB64A8}" type="datetime1">
              <a:rPr lang="en-IN" smtClean="0"/>
              <a:t>27-06-2023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7545" y="1124752"/>
          <a:ext cx="7992889" cy="4896538"/>
        </p:xfrm>
        <a:graphic>
          <a:graphicData uri="http://schemas.openxmlformats.org/drawingml/2006/table">
            <a:tbl>
              <a:tblPr/>
              <a:tblGrid>
                <a:gridCol w="576064"/>
                <a:gridCol w="744083"/>
                <a:gridCol w="576064"/>
                <a:gridCol w="576064"/>
                <a:gridCol w="372042"/>
                <a:gridCol w="576064"/>
                <a:gridCol w="708079"/>
                <a:gridCol w="576064"/>
                <a:gridCol w="576064"/>
                <a:gridCol w="348038"/>
                <a:gridCol w="576064"/>
                <a:gridCol w="636071"/>
                <a:gridCol w="576064"/>
                <a:gridCol w="576064"/>
              </a:tblGrid>
              <a:tr h="163763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S.No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crit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2.702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2.549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S.No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 crit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62.4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62.4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2.896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2.507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S.No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crit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67.0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67.0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1.792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2.462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69.1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69.1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69.1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70.0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70.4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0.836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2.549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0.933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2.507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1.236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2.462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AVG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68.17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AVG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68.79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AVG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69.28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834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3.208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2.212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1.272</a:t>
                      </a: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763"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96" marR="6796" marT="67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do Grubbs’ test? When p&lt;12</a:t>
            </a:r>
            <a:endParaRPr lang="en-IN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435280" cy="3672407"/>
          </a:xfrm>
          <a:solidFill>
            <a:srgbClr val="FFFFA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90488" indent="0" algn="ctr">
              <a:lnSpc>
                <a:spcPts val="6800"/>
              </a:lnSpc>
              <a:buNone/>
            </a:pPr>
            <a:r>
              <a:rPr lang="en-IN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Use same method as described earlier, but use </a:t>
            </a:r>
          </a:p>
          <a:p>
            <a:pPr marL="90488" indent="0" algn="ctr">
              <a:lnSpc>
                <a:spcPts val="6800"/>
              </a:lnSpc>
              <a:buNone/>
            </a:pPr>
            <a:r>
              <a:rPr lang="en-IN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 critical (</a:t>
            </a:r>
            <a:r>
              <a:rPr lang="en-IN" sz="4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IN" sz="4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crit</a:t>
            </a:r>
            <a:r>
              <a:rPr lang="en-IN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at 99% CL</a:t>
            </a:r>
            <a:endParaRPr lang="en-IN" sz="4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 algn="ctr">
              <a:lnSpc>
                <a:spcPts val="4000"/>
              </a:lnSpc>
              <a:buAutoNum type="arabicParenR" startAt="6"/>
            </a:pPr>
            <a:endParaRPr lang="en-IN" sz="6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 algn="ctr">
              <a:lnSpc>
                <a:spcPts val="4000"/>
              </a:lnSpc>
              <a:buAutoNum type="arabicParenR" startAt="6"/>
            </a:pPr>
            <a:endParaRPr lang="en-IN" sz="6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IN" sz="6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B6C2-AE99-4B5D-9DAA-A52CBB329CF4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13EA-150E-43FC-8179-1EEFFD41BFB7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r>
              <a:rPr lang="en-IN" sz="4000" b="1" dirty="0" smtClean="0">
                <a:solidFill>
                  <a:srgbClr val="FF0000"/>
                </a:solidFill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</a:rPr>
              <a:t>G</a:t>
            </a:r>
            <a:r>
              <a:rPr lang="en-IN" sz="4000" b="1" baseline="-25000" dirty="0" err="1" smtClean="0">
                <a:solidFill>
                  <a:srgbClr val="FF0000"/>
                </a:solidFill>
              </a:rPr>
              <a:t>critical</a:t>
            </a:r>
            <a:r>
              <a:rPr lang="en-IN" sz="4000" b="1" dirty="0" smtClean="0">
                <a:solidFill>
                  <a:srgbClr val="FF0000"/>
                </a:solidFill>
              </a:rPr>
              <a:t> values at 99% CL</a:t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254D-A4E7-4640-88F0-A5396995E298}" type="datetime1">
              <a:rPr lang="en-IN" smtClean="0"/>
              <a:t>27-06-2023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7704" y="1196747"/>
          <a:ext cx="5400600" cy="5409118"/>
        </p:xfrm>
        <a:graphic>
          <a:graphicData uri="http://schemas.openxmlformats.org/drawingml/2006/table">
            <a:tbl>
              <a:tblPr/>
              <a:tblGrid>
                <a:gridCol w="2696707"/>
                <a:gridCol w="2703893"/>
              </a:tblGrid>
              <a:tr h="501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No. of data set (n)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 err="1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IN" sz="2800" b="1" baseline="-25000" dirty="0" err="1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</a:t>
                      </a:r>
                      <a:endParaRPr lang="en-I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1.155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1.496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1.764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1.973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2.139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2.274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2.387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2.482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2.564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3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2.636</a:t>
                      </a:r>
                      <a:endParaRPr lang="en-IN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r>
              <a:rPr lang="en-IN" sz="4000" b="1" dirty="0" smtClean="0">
                <a:solidFill>
                  <a:srgbClr val="FF0000"/>
                </a:solidFill>
              </a:rPr>
              <a:t> Example of Grubbs test when p &lt;12</a:t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EA96-6EE6-4F63-80A2-7A0E449A737A}" type="datetime1">
              <a:rPr lang="en-IN" smtClean="0"/>
              <a:t>27-06-2023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9552" y="1196748"/>
          <a:ext cx="7992890" cy="4752537"/>
        </p:xfrm>
        <a:graphic>
          <a:graphicData uri="http://schemas.openxmlformats.org/drawingml/2006/table">
            <a:tbl>
              <a:tblPr/>
              <a:tblGrid>
                <a:gridCol w="968338"/>
                <a:gridCol w="1050400"/>
                <a:gridCol w="787801"/>
                <a:gridCol w="919099"/>
                <a:gridCol w="787801"/>
                <a:gridCol w="787801"/>
                <a:gridCol w="984750"/>
                <a:gridCol w="787801"/>
                <a:gridCol w="919099"/>
              </a:tblGrid>
              <a:tr h="345872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Code 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Gcrit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LAB_19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16.56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2.643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2.482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Code 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Gcrit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LAB_29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48.24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LAB_29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48.24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1.399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2.387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LAB_23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49.52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LAB_23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49.52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LAB_12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51.07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LAB_12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51.07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LAB_01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54.10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LAB_01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54.10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LAB_26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55.80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LAB_26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55.80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LAB_07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57.37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LAB_07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57.37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LAB_04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59.53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LAB_04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59.53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LAB_10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61.85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LAB_10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61.85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LAB_16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62.44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0.813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2.482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LAB_16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62.44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1.319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2.387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01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AVG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51.648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AVG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55.547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8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13.2762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SD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5.2243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678</Words>
  <Application>Microsoft Office PowerPoint</Application>
  <PresentationFormat>On-screen Show (4:3)</PresentationFormat>
  <Paragraphs>568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How to do Grubbs’ test   S.SUBRAMANIAN </vt:lpstr>
      <vt:lpstr>How to do Grubbs’ test?</vt:lpstr>
      <vt:lpstr>How to do Grubbs’ test?</vt:lpstr>
      <vt:lpstr>How to do Grubbs’ test?</vt:lpstr>
      <vt:lpstr>  Gcritical values at 95% CL </vt:lpstr>
      <vt:lpstr>  Example of Grubbs test when p ≥12 </vt:lpstr>
      <vt:lpstr>How to do Grubbs’ test? When p&lt;12</vt:lpstr>
      <vt:lpstr>  Gcritical values at 99% CL </vt:lpstr>
      <vt:lpstr>  Example of Grubbs test when p &lt;12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13</cp:revision>
  <dcterms:created xsi:type="dcterms:W3CDTF">2023-06-15T12:49:12Z</dcterms:created>
  <dcterms:modified xsi:type="dcterms:W3CDTF">2023-06-27T04:10:45Z</dcterms:modified>
</cp:coreProperties>
</file>