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66" r:id="rId4"/>
    <p:sldId id="265" r:id="rId5"/>
    <p:sldId id="269" r:id="rId6"/>
    <p:sldId id="270" r:id="rId7"/>
    <p:sldId id="271" r:id="rId8"/>
    <p:sldId id="272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F97"/>
    <a:srgbClr val="CCFFFF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9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C13E-81EE-46E2-86E3-D75990AB739D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C65FC-C9CD-4E93-B291-0729A31141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24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915C-1C3E-4DB5-8676-1D15B5005553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3562-2BDC-4E78-B62A-C983B0334946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797C4-FF42-4D9F-9019-D193BA8A989A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A401-56A9-413E-9CBD-79A7DB1BB684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2089-6F45-40D3-9BFF-C103C5E8DDB0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FF5E-E8F4-40AF-9009-75E3C24CFEEE}" type="datetime1">
              <a:rPr lang="en-IN" smtClean="0"/>
              <a:t>27-06-2023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E7BA-9EFF-494C-9FEE-80E7114720DB}" type="datetime1">
              <a:rPr lang="en-IN" smtClean="0"/>
              <a:t>27-06-2023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974B-FB26-4CEE-8E9D-70E453957534}" type="datetime1">
              <a:rPr lang="en-IN" smtClean="0"/>
              <a:t>27-06-2023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910C-64EB-4B51-975A-CB154E5C3B5F}" type="datetime1">
              <a:rPr lang="en-IN" smtClean="0"/>
              <a:t>27-06-2023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F4A8-2ED2-4E51-AFBA-F0A42F138C6D}" type="datetime1">
              <a:rPr lang="en-IN" smtClean="0"/>
              <a:t>27-06-2023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4FF4-A6EA-4553-8A5A-45D871702C8F}" type="datetime1">
              <a:rPr lang="en-IN" smtClean="0"/>
              <a:t>27-06-2023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A8C74-6A62-42F2-BEBB-823A9D07B9A5}" type="datetime1">
              <a:rPr lang="en-IN" smtClean="0"/>
              <a:t>27-06-2023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688632"/>
          </a:xfr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6600" b="1" dirty="0" smtClean="0">
                <a:solidFill>
                  <a:srgbClr val="FF0000"/>
                </a:solidFill>
              </a:rPr>
              <a:t/>
            </a:r>
            <a:br>
              <a:rPr lang="en-IN" sz="6600" b="1" dirty="0" smtClean="0">
                <a:solidFill>
                  <a:srgbClr val="FF0000"/>
                </a:solidFill>
              </a:rPr>
            </a:br>
            <a:r>
              <a:rPr lang="en-IN" sz="6600" b="1" dirty="0" smtClean="0">
                <a:solidFill>
                  <a:srgbClr val="FF0000"/>
                </a:solidFill>
              </a:rPr>
              <a:t>The Algorithm A in Detail</a:t>
            </a:r>
            <a:br>
              <a:rPr lang="en-IN" sz="6600" b="1" dirty="0" smtClean="0">
                <a:solidFill>
                  <a:srgbClr val="FF0000"/>
                </a:solidFill>
              </a:rPr>
            </a:br>
            <a:r>
              <a:rPr lang="en-IN" sz="6600" b="1" dirty="0"/>
              <a:t/>
            </a:r>
            <a:br>
              <a:rPr lang="en-IN" sz="6600" b="1" dirty="0"/>
            </a:br>
            <a:r>
              <a:rPr lang="en-IN" sz="6600" b="1" dirty="0" smtClean="0"/>
              <a:t/>
            </a:r>
            <a:br>
              <a:rPr lang="en-IN" sz="6600" b="1" dirty="0" smtClean="0"/>
            </a:br>
            <a:r>
              <a:rPr lang="en-US" sz="6600" b="1" dirty="0" smtClean="0">
                <a:solidFill>
                  <a:schemeClr val="accent2"/>
                </a:solidFill>
                <a:latin typeface="Tahoma" pitchFamily="34" charset="0"/>
              </a:rPr>
              <a:t>S. Subramanian</a:t>
            </a:r>
            <a:br>
              <a:rPr lang="en-US" sz="6600" b="1" dirty="0" smtClean="0">
                <a:solidFill>
                  <a:schemeClr val="accent2"/>
                </a:solidFill>
                <a:latin typeface="Tahoma" pitchFamily="34" charset="0"/>
              </a:rPr>
            </a:br>
            <a:endParaRPr lang="en-IN" sz="6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4000" b="1" dirty="0" smtClean="0">
                <a:solidFill>
                  <a:srgbClr val="FF0000"/>
                </a:solidFill>
              </a:rPr>
              <a:t/>
            </a:r>
            <a:br>
              <a:rPr lang="en-IN" sz="4000" b="1" dirty="0" smtClean="0">
                <a:solidFill>
                  <a:srgbClr val="FF0000"/>
                </a:solidFill>
              </a:rPr>
            </a:br>
            <a:r>
              <a:rPr lang="en-IN" sz="4000" b="1" dirty="0" smtClean="0">
                <a:solidFill>
                  <a:srgbClr val="FF0000"/>
                </a:solidFill>
              </a:rPr>
              <a:t> Algorithm A – Action 4 </a:t>
            </a:r>
            <a:br>
              <a:rPr lang="en-IN" sz="4000" b="1" dirty="0" smtClean="0">
                <a:solidFill>
                  <a:srgbClr val="FF0000"/>
                </a:solidFill>
              </a:rPr>
            </a:b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10</a:t>
            </a:fld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67544" y="1196748"/>
          <a:ext cx="8280920" cy="5493281"/>
        </p:xfrm>
        <a:graphic>
          <a:graphicData uri="http://schemas.openxmlformats.org/drawingml/2006/table">
            <a:tbl>
              <a:tblPr/>
              <a:tblGrid>
                <a:gridCol w="1440160"/>
                <a:gridCol w="227720"/>
                <a:gridCol w="863180"/>
                <a:gridCol w="637292"/>
                <a:gridCol w="648072"/>
                <a:gridCol w="576064"/>
                <a:gridCol w="72008"/>
                <a:gridCol w="648072"/>
                <a:gridCol w="144016"/>
                <a:gridCol w="648072"/>
                <a:gridCol w="107197"/>
                <a:gridCol w="756899"/>
                <a:gridCol w="113300"/>
                <a:gridCol w="678788"/>
                <a:gridCol w="144016"/>
                <a:gridCol w="576064"/>
              </a:tblGrid>
              <a:tr h="217829">
                <a:tc rowSpan="20">
                  <a:txBody>
                    <a:bodyPr/>
                    <a:lstStyle/>
                    <a:p>
                      <a:pPr algn="l" fontAlgn="ctr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Process is repeated 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till Iteration 6. While "new x*" has converged </a:t>
                      </a:r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upto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4 significant figures ( 3 decimal places) "new s*" has converged </a:t>
                      </a:r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upto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5 significant figures (4 decimal places) at iteration 6.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 =1.5 x S*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4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0.53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0.61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0.67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0.72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82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x* - d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6A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0.98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0.86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0.79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0.73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0.71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0.71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82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x* + d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6A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2.04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2.09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2.13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2.17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2.20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82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82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Lab 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Value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Deviation</a:t>
                      </a:r>
                      <a:endParaRPr lang="en-IN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0.77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0.98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0.86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0.79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0.71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0.98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0.86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0.37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0.30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0.12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0.01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0.01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0.07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0.12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0.18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0.54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0.68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2.04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2.09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2.13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2.17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5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2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Initial X*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1.510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0.240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1.475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1.460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1.453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1.452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1.453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1.453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5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Initial S*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0.3559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0.4072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0.4486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0.4786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0.4928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0.4961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0.4961</a:t>
                      </a:r>
                    </a:p>
                  </a:txBody>
                  <a:tcPr marL="5576" marR="5576" marT="55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4D92-8253-4C27-880E-88163FD6AB11}" type="datetime1">
              <a:rPr lang="en-IN" smtClean="0"/>
              <a:t>27-06-2023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1037054"/>
            <a:ext cx="8496944" cy="3970318"/>
          </a:xfrm>
          <a:prstGeom prst="rect">
            <a:avLst/>
          </a:prstGeom>
          <a:solidFill>
            <a:srgbClr val="FFFF97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5400" b="1" dirty="0"/>
              <a:t>Where to find details</a:t>
            </a:r>
            <a:r>
              <a:rPr lang="en-IN" sz="5400" b="1" dirty="0" smtClean="0"/>
              <a:t>?</a:t>
            </a:r>
          </a:p>
          <a:p>
            <a:endParaRPr lang="en-IN" sz="5400" b="1" dirty="0"/>
          </a:p>
          <a:p>
            <a:pPr>
              <a:buFont typeface="Wingdings" pitchFamily="2" charset="2"/>
              <a:buChar char="q"/>
            </a:pPr>
            <a:r>
              <a:rPr lang="en-IN" sz="4400" dirty="0" smtClean="0"/>
              <a:t>	</a:t>
            </a:r>
            <a:r>
              <a:rPr lang="en-IN" sz="4800" b="1" dirty="0" smtClean="0">
                <a:solidFill>
                  <a:srgbClr val="FF0000"/>
                </a:solidFill>
              </a:rPr>
              <a:t>ISO </a:t>
            </a:r>
            <a:r>
              <a:rPr lang="en-IN" sz="4800" b="1" dirty="0">
                <a:solidFill>
                  <a:srgbClr val="FF0000"/>
                </a:solidFill>
              </a:rPr>
              <a:t>5725-5:1998, clause </a:t>
            </a:r>
            <a:r>
              <a:rPr lang="en-IN" sz="4800" b="1" dirty="0" smtClean="0">
                <a:solidFill>
                  <a:srgbClr val="FF0000"/>
                </a:solidFill>
              </a:rPr>
              <a:t>6.2</a:t>
            </a:r>
          </a:p>
          <a:p>
            <a:endParaRPr lang="en-IN" sz="4800" dirty="0"/>
          </a:p>
          <a:p>
            <a:pPr>
              <a:buFont typeface="Wingdings" pitchFamily="2" charset="2"/>
              <a:buChar char="q"/>
            </a:pPr>
            <a:r>
              <a:rPr lang="en-IN" sz="4800" dirty="0" smtClean="0"/>
              <a:t>	</a:t>
            </a:r>
            <a:r>
              <a:rPr lang="en-IN" sz="4800" b="1" dirty="0" smtClean="0">
                <a:solidFill>
                  <a:srgbClr val="FF0000"/>
                </a:solidFill>
              </a:rPr>
              <a:t>ISO 13528:2015, </a:t>
            </a:r>
            <a:r>
              <a:rPr lang="en-IN" sz="4000" b="1" dirty="0" smtClean="0">
                <a:solidFill>
                  <a:srgbClr val="FF0000"/>
                </a:solidFill>
              </a:rPr>
              <a:t>ANNEXURE E3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400" b="1" smtClean="0">
                <a:solidFill>
                  <a:schemeClr val="tx1"/>
                </a:solidFill>
              </a:rPr>
              <a:pPr/>
              <a:t>2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DB01-B2AF-4FA9-80BD-9E5C6FF1980C}" type="datetime1">
              <a:rPr lang="en-IN" smtClean="0"/>
              <a:t>27-06-2023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4000" b="1" dirty="0" smtClean="0">
                <a:solidFill>
                  <a:srgbClr val="FF0000"/>
                </a:solidFill>
              </a:rPr>
              <a:t/>
            </a:r>
            <a:br>
              <a:rPr lang="en-IN" sz="4000" b="1" dirty="0" smtClean="0">
                <a:solidFill>
                  <a:srgbClr val="FF0000"/>
                </a:solidFill>
              </a:rPr>
            </a:br>
            <a:r>
              <a:rPr lang="en-IN" sz="4000" b="1" dirty="0" smtClean="0">
                <a:solidFill>
                  <a:srgbClr val="FF0000"/>
                </a:solidFill>
              </a:rPr>
              <a:t> Algorithm A – Action 1 </a:t>
            </a:r>
            <a:br>
              <a:rPr lang="en-IN" sz="4000" b="1" dirty="0" smtClean="0">
                <a:solidFill>
                  <a:srgbClr val="FF0000"/>
                </a:solidFill>
              </a:rPr>
            </a:b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400" b="1" smtClean="0">
                <a:solidFill>
                  <a:schemeClr val="tx1"/>
                </a:solidFill>
              </a:rPr>
              <a:pPr/>
              <a:t>3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7542" y="1124746"/>
          <a:ext cx="8064897" cy="4974273"/>
        </p:xfrm>
        <a:graphic>
          <a:graphicData uri="http://schemas.openxmlformats.org/drawingml/2006/table">
            <a:tbl>
              <a:tblPr/>
              <a:tblGrid>
                <a:gridCol w="2706903"/>
                <a:gridCol w="892999"/>
                <a:gridCol w="892999"/>
                <a:gridCol w="892999"/>
                <a:gridCol w="892999"/>
                <a:gridCol w="892999"/>
                <a:gridCol w="892999"/>
              </a:tblGrid>
              <a:tr h="369561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IN" sz="2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Arrange the "p" lab results in the increasing order</a:t>
                      </a:r>
                      <a:r>
                        <a:rPr lang="en-IN" sz="2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Lab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Value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Lab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Value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 smtClean="0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  <a:endParaRPr lang="en-IN" sz="24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 smtClean="0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  <a:endParaRPr lang="en-IN" sz="24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4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6DC1C-E301-4D50-ACC7-30403CDF5AF6}" type="datetime1">
              <a:rPr lang="en-IN" smtClean="0"/>
              <a:t>27-06-2023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4000" b="1" dirty="0" smtClean="0">
                <a:solidFill>
                  <a:srgbClr val="FF0000"/>
                </a:solidFill>
              </a:rPr>
              <a:t/>
            </a:r>
            <a:br>
              <a:rPr lang="en-IN" sz="4000" b="1" dirty="0" smtClean="0">
                <a:solidFill>
                  <a:srgbClr val="FF0000"/>
                </a:solidFill>
              </a:rPr>
            </a:br>
            <a:r>
              <a:rPr lang="en-IN" sz="4000" b="1" dirty="0" smtClean="0">
                <a:solidFill>
                  <a:srgbClr val="FF0000"/>
                </a:solidFill>
              </a:rPr>
              <a:t> Algorithm A – Action 2 </a:t>
            </a:r>
            <a:br>
              <a:rPr lang="en-IN" sz="4000" b="1" dirty="0" smtClean="0">
                <a:solidFill>
                  <a:srgbClr val="FF0000"/>
                </a:solidFill>
              </a:rPr>
            </a:b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400" b="1" smtClean="0">
                <a:solidFill>
                  <a:schemeClr val="tx1"/>
                </a:solidFill>
              </a:rPr>
              <a:pPr/>
              <a:t>4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9553" y="1124747"/>
          <a:ext cx="7992889" cy="4964913"/>
        </p:xfrm>
        <a:graphic>
          <a:graphicData uri="http://schemas.openxmlformats.org/drawingml/2006/table">
            <a:tbl>
              <a:tblPr/>
              <a:tblGrid>
                <a:gridCol w="3014862"/>
                <a:gridCol w="383817"/>
                <a:gridCol w="920138"/>
                <a:gridCol w="728984"/>
                <a:gridCol w="1072878"/>
                <a:gridCol w="648072"/>
                <a:gridCol w="1224138"/>
              </a:tblGrid>
              <a:tr h="297093">
                <a:tc rowSpan="16">
                  <a:txBody>
                    <a:bodyPr/>
                    <a:lstStyle/>
                    <a:p>
                      <a:pPr marL="0" indent="0" algn="l" fontAlgn="ctr">
                        <a:buAutoNum type="arabicParenR"/>
                      </a:pP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Calculate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median of "p" lab results  as Initial X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*.</a:t>
                      </a:r>
                    </a:p>
                    <a:p>
                      <a:pPr marL="0" indent="0" algn="l" fontAlgn="ctr">
                        <a:buNone/>
                      </a:pPr>
                      <a:r>
                        <a:rPr lang="en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N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en-IN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</a:t>
                      </a:r>
                      <a:endParaRPr lang="en-IN" sz="20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r>
                        <a:rPr lang="en-IN" sz="2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2)Calculate </a:t>
                      </a:r>
                      <a:r>
                        <a:rPr lang="en-IN" sz="2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absolute of the deviation of each lab results from "Initial X*  </a:t>
                      </a:r>
                      <a:endParaRPr lang="en-IN" sz="2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r>
                        <a:rPr lang="en-IN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en-IN" sz="2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3</a:t>
                      </a:r>
                      <a:r>
                        <a:rPr lang="en-IN" sz="2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Arrange the "p" </a:t>
                      </a:r>
                      <a:r>
                        <a:rPr lang="en-IN" sz="2100" b="1" i="0" u="sng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deviations</a:t>
                      </a:r>
                      <a:r>
                        <a:rPr lang="en-IN" sz="2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 the increasing order. </a:t>
                      </a:r>
                      <a:endParaRPr lang="en-IN" sz="2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r>
                        <a:rPr lang="en-IN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en-IN" sz="2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en-IN" sz="2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  <a:r>
                        <a:rPr lang="en-IN" sz="2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Calculate </a:t>
                      </a:r>
                      <a:r>
                        <a:rPr lang="en-IN" sz="2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median of "p" </a:t>
                      </a:r>
                      <a:r>
                        <a:rPr lang="en-IN" sz="2100" b="1" i="0" u="sng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deviations</a:t>
                      </a:r>
                      <a:r>
                        <a:rPr lang="en-IN" sz="2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                    </a:t>
                      </a:r>
                      <a:endParaRPr lang="en-IN" sz="2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IN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r>
                        <a:rPr lang="en-IN" sz="2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en-IN" sz="2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Multiply the median of deviations by 1.483 (constant) to get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"Initial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s*.</a:t>
                      </a:r>
                      <a:endParaRPr lang="en-IN" sz="2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 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Value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Deviation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Deviation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0.77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0.71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0.37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0.07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0.30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0.12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0.12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0.12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0.18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0.30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0.07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0.37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0.12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0.54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0.18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0.68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0.54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0.71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20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7710" marR="7710" marT="77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0.68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0.77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9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3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10" marR="7710" marT="77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3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10" marR="7710" marT="77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9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Initial X*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1.510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Median=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0.240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Initial S*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0.3559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0" marR="7710" marT="77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6660232" y="1556792"/>
            <a:ext cx="64807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660232" y="1916832"/>
            <a:ext cx="64807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660232" y="2204864"/>
            <a:ext cx="64807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660232" y="2420888"/>
            <a:ext cx="720080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660232" y="285293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732240" y="3068960"/>
            <a:ext cx="648072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660232" y="2564904"/>
            <a:ext cx="64807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660232" y="2204864"/>
            <a:ext cx="72008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660232" y="4149080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660232" y="4437112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660232" y="1916832"/>
            <a:ext cx="648072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660232" y="1628800"/>
            <a:ext cx="648072" cy="3456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C085A-F703-41D9-A67F-42C267A1D46E}" type="datetime1">
              <a:rPr lang="en-IN" smtClean="0"/>
              <a:t>27-06-2023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E20799-6652-4418-A6A0-0012486AB4CD}" type="slidenum">
              <a:rPr lang="en-US" altLang="en-US" sz="2400" b="1" smtClean="0">
                <a:solidFill>
                  <a:schemeClr val="tx1"/>
                </a:solidFill>
              </a:rPr>
              <a:pPr/>
              <a:t>5</a:t>
            </a:fld>
            <a:endParaRPr lang="en-US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6672"/>
            <a:ext cx="7990656" cy="5619328"/>
          </a:xfrm>
          <a:solidFill>
            <a:srgbClr val="E2FFC5"/>
          </a:solidFill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buNone/>
            </a:pPr>
            <a:r>
              <a:rPr lang="en-US" altLang="en-US" sz="2400" b="1" dirty="0" smtClean="0">
                <a:solidFill>
                  <a:srgbClr val="0000FF"/>
                </a:solidFill>
                <a:latin typeface="Tahoma" pitchFamily="34" charset="0"/>
              </a:rPr>
              <a:t>We now have for the set of “p” results</a:t>
            </a:r>
          </a:p>
          <a:p>
            <a:pPr marL="609600" indent="-609600" eaLnBrk="1" hangingPunct="1">
              <a:buNone/>
            </a:pPr>
            <a:endParaRPr lang="en-US" altLang="en-US" sz="1200" b="1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609600" indent="-609600" eaLnBrk="1" hangingPunct="1">
              <a:buNone/>
            </a:pPr>
            <a:r>
              <a:rPr lang="en-US" altLang="en-US" sz="2400" b="1" dirty="0" smtClean="0">
                <a:solidFill>
                  <a:srgbClr val="0000FF"/>
                </a:solidFill>
                <a:latin typeface="Tahoma" pitchFamily="34" charset="0"/>
              </a:rPr>
              <a:t>Initial X*= 1.510</a:t>
            </a:r>
          </a:p>
          <a:p>
            <a:pPr marL="609600" indent="-609600" eaLnBrk="1" hangingPunct="1">
              <a:buNone/>
            </a:pPr>
            <a:r>
              <a:rPr lang="en-US" altLang="en-US" sz="2400" b="1" dirty="0" smtClean="0">
                <a:solidFill>
                  <a:srgbClr val="0000FF"/>
                </a:solidFill>
                <a:latin typeface="Tahoma" pitchFamily="34" charset="0"/>
              </a:rPr>
              <a:t>Initial s*= 0.3559</a:t>
            </a:r>
          </a:p>
          <a:p>
            <a:pPr marL="609600" indent="-609600" eaLnBrk="1" hangingPunct="1">
              <a:buNone/>
            </a:pPr>
            <a:endParaRPr lang="en-US" altLang="en-US" sz="1200" b="1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609600" indent="-609600" eaLnBrk="1" hangingPunct="1"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ahoma" pitchFamily="34" charset="0"/>
              </a:rPr>
              <a:t>For  iteration 1, calculate  d  as</a:t>
            </a:r>
          </a:p>
          <a:p>
            <a:pPr marL="609600" indent="-609600" eaLnBrk="1" hangingPunct="1"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ahoma" pitchFamily="34" charset="0"/>
              </a:rPr>
              <a:t>d = 1.5 x s* = 1.5 x 0.3559 = 0.5339  </a:t>
            </a:r>
          </a:p>
          <a:p>
            <a:pPr marL="609600" indent="-609600" eaLnBrk="1" hangingPunct="1"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ahoma" pitchFamily="34" charset="0"/>
              </a:rPr>
              <a:t>Calculate X* - d = 1.510 –0.5339 = 0.9761 =0.98</a:t>
            </a:r>
          </a:p>
          <a:p>
            <a:pPr marL="609600" indent="-609600" eaLnBrk="1" hangingPunct="1"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Tahoma" pitchFamily="34" charset="0"/>
              </a:rPr>
              <a:t>                 X*+ d = 1.510+0.5339 = 2.0439 = 2.04</a:t>
            </a:r>
          </a:p>
          <a:p>
            <a:pPr marL="0" indent="0" eaLnBrk="1" hangingPunct="1">
              <a:buNone/>
            </a:pPr>
            <a:endParaRPr lang="en-US" altLang="en-US" sz="24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0" indent="0" eaLnBrk="1" hangingPunct="1">
              <a:lnSpc>
                <a:spcPct val="130000"/>
              </a:lnSpc>
              <a:buNone/>
            </a:pPr>
            <a:r>
              <a:rPr lang="en-US" altLang="en-US" sz="2400" b="1" dirty="0" smtClean="0">
                <a:latin typeface="Tahoma" pitchFamily="34" charset="0"/>
              </a:rPr>
              <a:t>Compare the original “p” results with 0.98  (minimum permitted result) and 2.04 (maximum permitted result). If any result is &lt; 0.98 change it as 0.98. If any result is &gt; 2.04 change it as 2.04. If results are between 0.98 and 2.04 do not change them.</a:t>
            </a:r>
          </a:p>
          <a:p>
            <a:pPr marL="0" indent="0" eaLnBrk="1" hangingPunct="1">
              <a:buNone/>
            </a:pPr>
            <a:endParaRPr lang="en-US" altLang="en-US" sz="13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r>
              <a:rPr lang="en-US" altLang="en-US" sz="2400" b="1" dirty="0" smtClean="0">
                <a:latin typeface="Tahoma" pitchFamily="34" charset="0"/>
              </a:rPr>
              <a:t>We now have a new set of “p” values for iteration 1.</a:t>
            </a:r>
            <a:endParaRPr lang="en-US" altLang="en-US" sz="2800" b="1" dirty="0" smtClean="0">
              <a:latin typeface="Tahoma" pitchFamily="34" charset="0"/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S.SUBRAMANIAN</a:t>
            </a:r>
            <a:endParaRPr lang="en-US" smtClean="0"/>
          </a:p>
        </p:txBody>
      </p:sp>
      <p:sp>
        <p:nvSpPr>
          <p:cNvPr id="7174" name="Date Placeholder 5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D1BC1A-78CD-4E75-8713-54F7A942EB7C}" type="datetime1">
              <a:rPr lang="en-IN" smtClean="0"/>
              <a:t>27-06-2023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E20799-6652-4418-A6A0-0012486AB4CD}" type="slidenum">
              <a:rPr lang="en-US" altLang="en-US" sz="2400" b="1" smtClean="0">
                <a:solidFill>
                  <a:schemeClr val="tx1"/>
                </a:solidFill>
              </a:rPr>
              <a:pPr/>
              <a:t>6</a:t>
            </a:fld>
            <a:endParaRPr lang="en-US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6672"/>
            <a:ext cx="8134672" cy="5619328"/>
          </a:xfrm>
          <a:solidFill>
            <a:srgbClr val="E2FFC5"/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altLang="en-US" sz="2200" b="1" dirty="0" smtClean="0">
                <a:latin typeface="Tahoma" pitchFamily="34" charset="0"/>
              </a:rPr>
              <a:t>For the new set of “p” results of Iteration 1, calculate </a:t>
            </a:r>
          </a:p>
          <a:p>
            <a:pPr marL="0" indent="0" eaLnBrk="1" hangingPunct="1">
              <a:buNone/>
            </a:pPr>
            <a:endParaRPr lang="en-US" altLang="en-US" sz="9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r>
              <a:rPr lang="en-US" altLang="en-US" sz="2200" b="1" dirty="0" smtClean="0">
                <a:latin typeface="Tahoma" pitchFamily="34" charset="0"/>
              </a:rPr>
              <a:t>New X* = Average of the new set of results = 1.475</a:t>
            </a:r>
          </a:p>
          <a:p>
            <a:pPr marL="0" indent="0" eaLnBrk="1" hangingPunct="1">
              <a:buNone/>
            </a:pPr>
            <a:r>
              <a:rPr lang="en-US" altLang="en-US" sz="2200" b="1" dirty="0" smtClean="0">
                <a:latin typeface="Tahoma" pitchFamily="34" charset="0"/>
              </a:rPr>
              <a:t>New s*= 1.134 x SD of new set of  results = 0.4072</a:t>
            </a:r>
          </a:p>
          <a:p>
            <a:pPr marL="0" indent="0" eaLnBrk="1" hangingPunct="1">
              <a:buNone/>
            </a:pPr>
            <a:endParaRPr lang="en-US" altLang="en-US" sz="1200" b="1" dirty="0" smtClean="0">
              <a:latin typeface="Tahoma" pitchFamily="34" charset="0"/>
            </a:endParaRPr>
          </a:p>
          <a:p>
            <a:pPr marL="609600" indent="-609600">
              <a:buNone/>
            </a:pPr>
            <a:r>
              <a:rPr lang="en-US" altLang="en-US" sz="2000" b="1" u="sng" dirty="0" smtClean="0">
                <a:solidFill>
                  <a:srgbClr val="FF0000"/>
                </a:solidFill>
                <a:latin typeface="Tahoma" pitchFamily="34" charset="0"/>
              </a:rPr>
              <a:t>For  iteration 2</a:t>
            </a:r>
            <a:r>
              <a:rPr lang="en-US" altLang="en-US" sz="2000" b="1" dirty="0" smtClean="0">
                <a:solidFill>
                  <a:srgbClr val="FF0000"/>
                </a:solidFill>
                <a:latin typeface="Tahoma" pitchFamily="34" charset="0"/>
              </a:rPr>
              <a:t>, calculate  d  as</a:t>
            </a:r>
          </a:p>
          <a:p>
            <a:pPr marL="609600" indent="-609600">
              <a:buNone/>
            </a:pPr>
            <a:endParaRPr lang="en-US" altLang="en-US" sz="11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609600" indent="-609600"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Tahoma" pitchFamily="34" charset="0"/>
              </a:rPr>
              <a:t>d = 1.5 x s* = 1.5 x 0.4072= 0.6109</a:t>
            </a:r>
          </a:p>
          <a:p>
            <a:pPr marL="609600" indent="-609600"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Tahoma" pitchFamily="34" charset="0"/>
              </a:rPr>
              <a:t>Calculate X* - d = 1.475 – 0.6109= 0.8641 =0.86</a:t>
            </a:r>
          </a:p>
          <a:p>
            <a:pPr marL="609600" indent="-609600"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Tahoma" pitchFamily="34" charset="0"/>
              </a:rPr>
              <a:t>                 X*+ d= 1.475 + 0.6109= 2.0859 = 2.09</a:t>
            </a:r>
          </a:p>
          <a:p>
            <a:pPr marL="0" indent="0">
              <a:buNone/>
            </a:pPr>
            <a:endParaRPr lang="en-US" altLang="en-US" sz="105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en-US" sz="2000" b="1" dirty="0" smtClean="0">
                <a:latin typeface="Tahoma" pitchFamily="34" charset="0"/>
              </a:rPr>
              <a:t>Compare the </a:t>
            </a:r>
            <a:r>
              <a:rPr lang="en-US" altLang="en-US" sz="2000" b="1" u="sng" dirty="0" smtClean="0">
                <a:latin typeface="Tahoma" pitchFamily="34" charset="0"/>
              </a:rPr>
              <a:t>original “p” results </a:t>
            </a:r>
            <a:r>
              <a:rPr lang="en-US" altLang="en-US" sz="2000" b="1" dirty="0" smtClean="0">
                <a:latin typeface="Tahoma" pitchFamily="34" charset="0"/>
              </a:rPr>
              <a:t>with 0.86  (minimum permitted result) and 2.09 (maximum permitted result). If any result is &lt; 0.86 change it as 0.86. If any result is &gt; 2.09 change it as 2.09. If results are between 0.86 and 2.09 do not change them.</a:t>
            </a:r>
          </a:p>
          <a:p>
            <a:pPr marL="0" indent="0">
              <a:buNone/>
            </a:pPr>
            <a:endParaRPr lang="en-US" altLang="en-US" sz="1200" b="1" dirty="0" smtClean="0">
              <a:latin typeface="Tahoma" pitchFamily="34" charset="0"/>
            </a:endParaRPr>
          </a:p>
          <a:p>
            <a:pPr marL="0" indent="0">
              <a:buNone/>
            </a:pPr>
            <a:r>
              <a:rPr lang="en-US" altLang="en-US" sz="2000" b="1" dirty="0" smtClean="0">
                <a:latin typeface="Tahoma" pitchFamily="34" charset="0"/>
              </a:rPr>
              <a:t>We now have a new set of “p” values for iteration 2.</a:t>
            </a:r>
            <a:endParaRPr lang="en-US" altLang="en-US" sz="24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S.SUBRAMANIAN</a:t>
            </a:r>
            <a:endParaRPr lang="en-US" smtClean="0"/>
          </a:p>
        </p:txBody>
      </p:sp>
      <p:sp>
        <p:nvSpPr>
          <p:cNvPr id="7174" name="Date Placeholder 5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0E522A-B49A-4208-9338-75AE4D6DE6C4}" type="datetime1">
              <a:rPr lang="en-IN" smtClean="0"/>
              <a:t>27-06-2023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E20799-6652-4418-A6A0-0012486AB4CD}" type="slidenum">
              <a:rPr lang="en-US" altLang="en-US" sz="2400" b="1" smtClean="0">
                <a:solidFill>
                  <a:schemeClr val="tx1"/>
                </a:solidFill>
              </a:rPr>
              <a:pPr/>
              <a:t>7</a:t>
            </a:fld>
            <a:endParaRPr lang="en-US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6672"/>
            <a:ext cx="8134672" cy="5619328"/>
          </a:xfrm>
          <a:solidFill>
            <a:srgbClr val="E2FFC5"/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altLang="en-US" sz="2200" b="1" dirty="0" smtClean="0">
                <a:latin typeface="Tahoma" pitchFamily="34" charset="0"/>
              </a:rPr>
              <a:t>For the new set of “p” results of Iteration 2, calculate </a:t>
            </a:r>
          </a:p>
          <a:p>
            <a:pPr marL="0" indent="0" eaLnBrk="1" hangingPunct="1">
              <a:buNone/>
            </a:pPr>
            <a:endParaRPr lang="en-US" altLang="en-US" sz="9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r>
              <a:rPr lang="en-US" altLang="en-US" sz="2200" b="1" dirty="0" smtClean="0">
                <a:latin typeface="Tahoma" pitchFamily="34" charset="0"/>
              </a:rPr>
              <a:t>New X* = Average of the new set of results = 1.460</a:t>
            </a:r>
          </a:p>
          <a:p>
            <a:pPr marL="0" indent="0" eaLnBrk="1" hangingPunct="1">
              <a:buNone/>
            </a:pPr>
            <a:r>
              <a:rPr lang="en-US" altLang="en-US" sz="2200" b="1" dirty="0" smtClean="0">
                <a:latin typeface="Tahoma" pitchFamily="34" charset="0"/>
              </a:rPr>
              <a:t>New s*= 1.134 x SD of new set of  results = 0.4486</a:t>
            </a:r>
          </a:p>
          <a:p>
            <a:pPr marL="0" indent="0" eaLnBrk="1" hangingPunct="1">
              <a:buNone/>
            </a:pPr>
            <a:endParaRPr lang="en-US" altLang="en-US" sz="1200" b="1" dirty="0" smtClean="0">
              <a:latin typeface="Tahoma" pitchFamily="34" charset="0"/>
            </a:endParaRPr>
          </a:p>
          <a:p>
            <a:pPr marL="609600" indent="-609600">
              <a:buNone/>
            </a:pPr>
            <a:r>
              <a:rPr lang="en-US" altLang="en-US" sz="2000" b="1" u="sng" dirty="0" smtClean="0">
                <a:solidFill>
                  <a:srgbClr val="FF0000"/>
                </a:solidFill>
                <a:latin typeface="Tahoma" pitchFamily="34" charset="0"/>
              </a:rPr>
              <a:t>For  iteration 3</a:t>
            </a:r>
            <a:r>
              <a:rPr lang="en-US" altLang="en-US" sz="2000" b="1" dirty="0" smtClean="0">
                <a:solidFill>
                  <a:srgbClr val="FF0000"/>
                </a:solidFill>
                <a:latin typeface="Tahoma" pitchFamily="34" charset="0"/>
              </a:rPr>
              <a:t>, calculate  d  as</a:t>
            </a:r>
          </a:p>
          <a:p>
            <a:pPr marL="609600" indent="-609600">
              <a:buNone/>
            </a:pPr>
            <a:endParaRPr lang="en-US" altLang="en-US" sz="11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609600" indent="-609600"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Tahoma" pitchFamily="34" charset="0"/>
              </a:rPr>
              <a:t>d = 1.5 x s* = 1.5 x 0.4486</a:t>
            </a:r>
            <a:r>
              <a:rPr lang="en-US" altLang="en-US" sz="2000" b="1" smtClean="0">
                <a:solidFill>
                  <a:srgbClr val="FF0000"/>
                </a:solidFill>
                <a:latin typeface="Tahoma" pitchFamily="34" charset="0"/>
              </a:rPr>
              <a:t>= 0.6728</a:t>
            </a:r>
            <a:endParaRPr lang="en-US" altLang="en-US" sz="20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609600" indent="-609600"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Tahoma" pitchFamily="34" charset="0"/>
              </a:rPr>
              <a:t>Calculate X* - d = 1.460 – 0.6728= 0.7875=0.79</a:t>
            </a:r>
          </a:p>
          <a:p>
            <a:pPr marL="609600" indent="-609600"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Tahoma" pitchFamily="34" charset="0"/>
              </a:rPr>
              <a:t>                 X*+ d= 1.460 + 0.6728= 2.1332 = 2.13</a:t>
            </a:r>
          </a:p>
          <a:p>
            <a:pPr marL="0" indent="0">
              <a:buNone/>
            </a:pPr>
            <a:endParaRPr lang="en-US" altLang="en-US" sz="105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en-US" sz="2000" b="1" dirty="0" smtClean="0">
                <a:latin typeface="Tahoma" pitchFamily="34" charset="0"/>
              </a:rPr>
              <a:t>Compare the </a:t>
            </a:r>
            <a:r>
              <a:rPr lang="en-US" altLang="en-US" sz="2000" b="1" u="sng" dirty="0" smtClean="0">
                <a:latin typeface="Tahoma" pitchFamily="34" charset="0"/>
              </a:rPr>
              <a:t>original “p” results </a:t>
            </a:r>
            <a:r>
              <a:rPr lang="en-US" altLang="en-US" sz="2000" b="1" dirty="0" smtClean="0">
                <a:latin typeface="Tahoma" pitchFamily="34" charset="0"/>
              </a:rPr>
              <a:t>with 0.79  (minimum permitted result) and 2.13 (maximum permitted result). If any result is &lt; 0.79 change it as 0.79. If any result is &gt; 2.13 change it as 2.13. If results are between 0.79 and 2.13 do not change them.</a:t>
            </a:r>
          </a:p>
          <a:p>
            <a:pPr marL="0" indent="0">
              <a:buNone/>
            </a:pPr>
            <a:endParaRPr lang="en-US" altLang="en-US" sz="1200" b="1" dirty="0" smtClean="0">
              <a:latin typeface="Tahoma" pitchFamily="34" charset="0"/>
            </a:endParaRPr>
          </a:p>
          <a:p>
            <a:pPr marL="0" indent="0">
              <a:buNone/>
            </a:pPr>
            <a:r>
              <a:rPr lang="en-US" altLang="en-US" sz="2000" b="1" dirty="0" smtClean="0">
                <a:latin typeface="Tahoma" pitchFamily="34" charset="0"/>
              </a:rPr>
              <a:t>We now have a new set of “p” values for iteration 3.</a:t>
            </a:r>
            <a:endParaRPr lang="en-US" altLang="en-US" sz="24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S.SUBRAMANIAN</a:t>
            </a:r>
            <a:endParaRPr lang="en-US" smtClean="0"/>
          </a:p>
        </p:txBody>
      </p:sp>
      <p:sp>
        <p:nvSpPr>
          <p:cNvPr id="7174" name="Date Placeholder 5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9100E4-3E2A-45F4-A048-2DFE7F6E2827}" type="datetime1">
              <a:rPr lang="en-IN" smtClean="0"/>
              <a:t>27-06-2023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E20799-6652-4418-A6A0-0012486AB4CD}" type="slidenum">
              <a:rPr lang="en-US" altLang="en-US" sz="2400" b="1" smtClean="0">
                <a:solidFill>
                  <a:schemeClr val="tx1"/>
                </a:solidFill>
              </a:rPr>
              <a:pPr/>
              <a:t>8</a:t>
            </a:fld>
            <a:endParaRPr lang="en-US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6672"/>
            <a:ext cx="8134672" cy="5619328"/>
          </a:xfrm>
          <a:solidFill>
            <a:srgbClr val="E2FFC5"/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altLang="en-US" sz="2200" b="1" dirty="0" smtClean="0">
                <a:latin typeface="Tahoma" pitchFamily="34" charset="0"/>
              </a:rPr>
              <a:t>For the new set of “p” results of Iteration 3, calculate </a:t>
            </a:r>
          </a:p>
          <a:p>
            <a:pPr marL="0" indent="0" eaLnBrk="1" hangingPunct="1">
              <a:buNone/>
            </a:pPr>
            <a:endParaRPr lang="en-US" altLang="en-US" sz="9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r>
              <a:rPr lang="en-US" altLang="en-US" sz="2200" b="1" dirty="0" smtClean="0">
                <a:latin typeface="Tahoma" pitchFamily="34" charset="0"/>
              </a:rPr>
              <a:t>New X* = Average of the new set of results = 1.453</a:t>
            </a:r>
          </a:p>
          <a:p>
            <a:pPr marL="0" indent="0" eaLnBrk="1" hangingPunct="1">
              <a:buNone/>
            </a:pPr>
            <a:r>
              <a:rPr lang="en-US" altLang="en-US" sz="2200" b="1" dirty="0" smtClean="0">
                <a:latin typeface="Tahoma" pitchFamily="34" charset="0"/>
              </a:rPr>
              <a:t>New s*= 1.134 x SD of new set of  results = 0.4786</a:t>
            </a:r>
          </a:p>
          <a:p>
            <a:pPr marL="0" indent="0" eaLnBrk="1" hangingPunct="1">
              <a:buNone/>
            </a:pPr>
            <a:endParaRPr lang="en-US" altLang="en-US" sz="1200" b="1" dirty="0" smtClean="0">
              <a:latin typeface="Tahoma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ahoma" pitchFamily="34" charset="0"/>
              </a:rPr>
              <a:t>Repeat the above process for Iteration 4, 5, 6… and get New X* and New s*, until the New X* and New s* are converging to a minimum of 3 significant figures.</a:t>
            </a:r>
          </a:p>
          <a:p>
            <a:pPr marL="0" indent="0">
              <a:buNone/>
            </a:pPr>
            <a:r>
              <a:rPr lang="en-US" altLang="en-US" sz="2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Treat the latest “New X*” value as Assigned Value,  </a:t>
            </a:r>
            <a:r>
              <a:rPr lang="en-IN" sz="40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40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IN" sz="20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en-US" sz="2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“New s*” value as SDPA </a:t>
            </a:r>
            <a:r>
              <a:rPr lang="el-GR" altLang="en-US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σ</a:t>
            </a:r>
            <a:r>
              <a:rPr lang="en-US" sz="36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altLang="en-US" sz="2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 </a:t>
            </a:r>
          </a:p>
          <a:p>
            <a:pPr marL="0" indent="0">
              <a:buNone/>
            </a:pPr>
            <a:r>
              <a:rPr lang="en-US" altLang="en-US" sz="2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Calculate std. uncertainty in Assigned Value, </a:t>
            </a:r>
            <a:r>
              <a:rPr lang="en-IN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IN" sz="24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2400" b="1" baseline="-25000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IN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altLang="en-US" sz="2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as  follows: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1.25/ </a:t>
            </a:r>
            <a:r>
              <a:rPr lang="en-US" sz="28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√</a:t>
            </a:r>
            <a:r>
              <a:rPr lang="en-US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  x  s*</a:t>
            </a:r>
            <a:endParaRPr lang="en-IN" sz="2000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1200" b="1" dirty="0" smtClean="0">
              <a:latin typeface="Tahoma" pitchFamily="34" charset="0"/>
            </a:endParaRPr>
          </a:p>
          <a:p>
            <a:pPr marL="609600" indent="-609600">
              <a:buNone/>
            </a:pPr>
            <a:endParaRPr lang="en-US" altLang="en-US" sz="24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en-US" altLang="en-US" sz="2200" b="1" dirty="0" smtClean="0">
              <a:latin typeface="Tahoma" pitchFamily="34" charset="0"/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S.SUBRAMANIAN</a:t>
            </a:r>
            <a:endParaRPr lang="en-US" smtClean="0"/>
          </a:p>
        </p:txBody>
      </p:sp>
      <p:sp>
        <p:nvSpPr>
          <p:cNvPr id="7174" name="Date Placeholder 5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C7D7276-8649-489C-9C0E-01AE4CCAF3AA}" type="datetime1">
              <a:rPr lang="en-IN" smtClean="0"/>
              <a:t>27-06-2023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708"/>
            <a:ext cx="8229600" cy="850106"/>
          </a:xfr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4000" b="1" dirty="0" smtClean="0">
                <a:solidFill>
                  <a:srgbClr val="FF0000"/>
                </a:solidFill>
              </a:rPr>
              <a:t/>
            </a:r>
            <a:br>
              <a:rPr lang="en-IN" sz="4000" b="1" dirty="0" smtClean="0">
                <a:solidFill>
                  <a:srgbClr val="FF0000"/>
                </a:solidFill>
              </a:rPr>
            </a:br>
            <a:r>
              <a:rPr lang="en-IN" sz="4000" b="1" dirty="0" smtClean="0">
                <a:solidFill>
                  <a:srgbClr val="FF0000"/>
                </a:solidFill>
              </a:rPr>
              <a:t> Algorithm A – Action 3 </a:t>
            </a:r>
            <a:br>
              <a:rPr lang="en-IN" sz="4000" b="1" dirty="0" smtClean="0">
                <a:solidFill>
                  <a:srgbClr val="FF0000"/>
                </a:solidFill>
              </a:rPr>
            </a:b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400" b="1" smtClean="0">
                <a:solidFill>
                  <a:schemeClr val="tx1"/>
                </a:solidFill>
              </a:rPr>
              <a:pPr/>
              <a:t>9</a:t>
            </a:fld>
            <a:endParaRPr lang="en-IN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39556" y="1124740"/>
          <a:ext cx="8280912" cy="5754387"/>
        </p:xfrm>
        <a:graphic>
          <a:graphicData uri="http://schemas.openxmlformats.org/drawingml/2006/table">
            <a:tbl>
              <a:tblPr/>
              <a:tblGrid>
                <a:gridCol w="2273847"/>
                <a:gridCol w="244208"/>
                <a:gridCol w="820090"/>
                <a:gridCol w="692387"/>
                <a:gridCol w="586259"/>
                <a:gridCol w="586259"/>
                <a:gridCol w="146565"/>
                <a:gridCol w="586259"/>
                <a:gridCol w="146565"/>
                <a:gridCol w="659542"/>
                <a:gridCol w="146565"/>
                <a:gridCol w="659542"/>
                <a:gridCol w="146565"/>
                <a:gridCol w="586259"/>
              </a:tblGrid>
              <a:tr h="368816">
                <a:tc rowSpan="20">
                  <a:txBody>
                    <a:bodyPr/>
                    <a:lstStyle/>
                    <a:p>
                      <a:pPr algn="l" fontAlgn="ctr"/>
                      <a:r>
                        <a:rPr lang="en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1) Copy </a:t>
                      </a: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original values of "p" results for 5  iterations.                                          2) For iteration 1, calculate d= 1.5 x S*.                                                        3) Calculate X*- d and X* + d for iteration 1                                          4)  If any result of iteration 1 is below   X*- d change it as X*- d                                    </a:t>
                      </a:r>
                      <a:r>
                        <a:rPr lang="en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5) If any result of iteration 1 is above   X*+ d change it </a:t>
                      </a:r>
                      <a:r>
                        <a:rPr lang="en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   </a:t>
                      </a: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X*+ d                                        </a:t>
                      </a:r>
                      <a:r>
                        <a:rPr lang="en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6) If the result is between X*- d and X*+ d retain it                                    7) For new set of iteration 1 calculate average as "new X*"         8) For new set of iteration 1 calculate 1.134 x </a:t>
                      </a:r>
                      <a:r>
                        <a:rPr lang="en-IN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SD</a:t>
                      </a: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of the new set as "new s*"                                          9) repeat the process fro step 2  for iteration 2 to 8                                 10) Continue this till both "new x*" and :New s*" converge to 3 significant figures. 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 =1.5 x S*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4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0.53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x* - d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6A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0.98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x* + d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6A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2.04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0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Lab 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Value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Deviation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0.77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0.98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0.74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0.71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0.98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0.80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0.37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1.14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0.30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1.21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1.39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0.01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0.01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0.07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1.58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0.18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1.69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0.54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2.05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154" marR="5154" marT="5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0.68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2.04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2.19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0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70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Initial X*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1.510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0.240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1.475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203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Initial S*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0.3559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0.4072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75B0-0253-4DDD-9C55-FF6FB0EE989B}" type="datetime1">
              <a:rPr lang="en-IN" smtClean="0"/>
              <a:t>27-06-2023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1317</Words>
  <Application>Microsoft Office PowerPoint</Application>
  <PresentationFormat>On-screen Show (4:3)</PresentationFormat>
  <Paragraphs>671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The Algorithm A in Detail   S. Subramanian </vt:lpstr>
      <vt:lpstr>Slide 2</vt:lpstr>
      <vt:lpstr>  Algorithm A – Action 1  </vt:lpstr>
      <vt:lpstr>  Algorithm A – Action 2  </vt:lpstr>
      <vt:lpstr>Slide 5</vt:lpstr>
      <vt:lpstr>Slide 6</vt:lpstr>
      <vt:lpstr>Slide 7</vt:lpstr>
      <vt:lpstr>Slide 8</vt:lpstr>
      <vt:lpstr>  Algorithm A – Action 3  </vt:lpstr>
      <vt:lpstr>  Algorithm A – Action 4 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xavier</dc:creator>
  <cp:lastModifiedBy>User1</cp:lastModifiedBy>
  <cp:revision>35</cp:revision>
  <dcterms:created xsi:type="dcterms:W3CDTF">2011-09-05T09:37:03Z</dcterms:created>
  <dcterms:modified xsi:type="dcterms:W3CDTF">2023-06-27T04:14:06Z</dcterms:modified>
</cp:coreProperties>
</file>