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33"/>
  </p:notesMasterIdLst>
  <p:sldIdLst>
    <p:sldId id="256" r:id="rId2"/>
    <p:sldId id="304" r:id="rId3"/>
    <p:sldId id="259" r:id="rId4"/>
    <p:sldId id="260" r:id="rId5"/>
    <p:sldId id="305" r:id="rId6"/>
    <p:sldId id="262" r:id="rId7"/>
    <p:sldId id="298" r:id="rId8"/>
    <p:sldId id="312" r:id="rId9"/>
    <p:sldId id="315" r:id="rId10"/>
    <p:sldId id="316" r:id="rId11"/>
    <p:sldId id="313" r:id="rId12"/>
    <p:sldId id="263" r:id="rId13"/>
    <p:sldId id="264" r:id="rId14"/>
    <p:sldId id="265" r:id="rId15"/>
    <p:sldId id="286" r:id="rId16"/>
    <p:sldId id="299" r:id="rId17"/>
    <p:sldId id="301" r:id="rId18"/>
    <p:sldId id="302" r:id="rId19"/>
    <p:sldId id="317" r:id="rId20"/>
    <p:sldId id="318" r:id="rId21"/>
    <p:sldId id="319" r:id="rId22"/>
    <p:sldId id="320" r:id="rId23"/>
    <p:sldId id="321" r:id="rId24"/>
    <p:sldId id="322" r:id="rId25"/>
    <p:sldId id="323" r:id="rId26"/>
    <p:sldId id="324" r:id="rId27"/>
    <p:sldId id="325" r:id="rId28"/>
    <p:sldId id="306" r:id="rId29"/>
    <p:sldId id="279" r:id="rId30"/>
    <p:sldId id="307" r:id="rId31"/>
    <p:sldId id="308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EFFF"/>
    <a:srgbClr val="FFFFC9"/>
    <a:srgbClr val="FFE5FF"/>
    <a:srgbClr val="FFFFFF"/>
    <a:srgbClr val="EBFFEB"/>
    <a:srgbClr val="CCFFCC"/>
    <a:srgbClr val="DDFFFF"/>
    <a:srgbClr val="D5FFFF"/>
    <a:srgbClr val="EB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7" d="100"/>
          <a:sy n="77" d="100"/>
        </p:scale>
        <p:origin x="-2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IMPORTANT\2022%20NABL%20TRAININGS\NED%20PTP%20TRG%20MARCH%202021\SDPA%20by%20previous%20experienc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IN"/>
  <c:chart>
    <c:title>
      <c:layout/>
    </c:title>
    <c:plotArea>
      <c:layout/>
      <c:scatterChart>
        <c:scatterStyle val="lineMarker"/>
        <c:ser>
          <c:idx val="0"/>
          <c:order val="0"/>
          <c:tx>
            <c:strRef>
              <c:f>Sheet1!$H$8</c:f>
              <c:strCache>
                <c:ptCount val="1"/>
                <c:pt idx="0">
                  <c:v>SDPA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1"/>
            <c:dispEq val="1"/>
            <c:trendlineLbl>
              <c:layout/>
              <c:numFmt formatCode="General" sourceLinked="0"/>
            </c:trendlineLbl>
          </c:trendline>
          <c:xVal>
            <c:numRef>
              <c:f>Sheet1!$G$9:$G$17</c:f>
              <c:numCache>
                <c:formatCode>General</c:formatCode>
                <c:ptCount val="9"/>
                <c:pt idx="0">
                  <c:v>15.2</c:v>
                </c:pt>
                <c:pt idx="1">
                  <c:v>40.6</c:v>
                </c:pt>
                <c:pt idx="2">
                  <c:v>25.4</c:v>
                </c:pt>
                <c:pt idx="3">
                  <c:v>60.8</c:v>
                </c:pt>
                <c:pt idx="4">
                  <c:v>30.8</c:v>
                </c:pt>
                <c:pt idx="5">
                  <c:v>20.6</c:v>
                </c:pt>
                <c:pt idx="6">
                  <c:v>31.5</c:v>
                </c:pt>
                <c:pt idx="7">
                  <c:v>40.800000000000004</c:v>
                </c:pt>
                <c:pt idx="8">
                  <c:v>10.1</c:v>
                </c:pt>
              </c:numCache>
            </c:numRef>
          </c:xVal>
          <c:yVal>
            <c:numRef>
              <c:f>Sheet1!$H$9:$H$17</c:f>
              <c:numCache>
                <c:formatCode>General</c:formatCode>
                <c:ptCount val="9"/>
                <c:pt idx="0">
                  <c:v>1.7200000000000011</c:v>
                </c:pt>
                <c:pt idx="1">
                  <c:v>5.42</c:v>
                </c:pt>
                <c:pt idx="2">
                  <c:v>3.12</c:v>
                </c:pt>
                <c:pt idx="3">
                  <c:v>7.14</c:v>
                </c:pt>
                <c:pt idx="4">
                  <c:v>3.21</c:v>
                </c:pt>
                <c:pt idx="5">
                  <c:v>2.38</c:v>
                </c:pt>
                <c:pt idx="6">
                  <c:v>3.58</c:v>
                </c:pt>
                <c:pt idx="7">
                  <c:v>4.5599999999999996</c:v>
                </c:pt>
                <c:pt idx="8">
                  <c:v>1.1399999999999988</c:v>
                </c:pt>
              </c:numCache>
            </c:numRef>
          </c:yVal>
        </c:ser>
        <c:axId val="68609152"/>
        <c:axId val="52998144"/>
      </c:scatterChart>
      <c:valAx>
        <c:axId val="68609152"/>
        <c:scaling>
          <c:orientation val="minMax"/>
        </c:scaling>
        <c:axPos val="b"/>
        <c:numFmt formatCode="General" sourceLinked="1"/>
        <c:tickLblPos val="nextTo"/>
        <c:crossAx val="52998144"/>
        <c:crosses val="autoZero"/>
        <c:crossBetween val="midCat"/>
      </c:valAx>
      <c:valAx>
        <c:axId val="52998144"/>
        <c:scaling>
          <c:orientation val="minMax"/>
        </c:scaling>
        <c:axPos val="l"/>
        <c:majorGridlines/>
        <c:numFmt formatCode="General" sourceLinked="1"/>
        <c:tickLblPos val="nextTo"/>
        <c:crossAx val="68609152"/>
        <c:crosses val="autoZero"/>
        <c:crossBetween val="midCat"/>
      </c:valAx>
    </c:plotArea>
    <c:plotVisOnly val="1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8B37A-16B8-4658-9485-AA48AB881539}" type="datetimeFigureOut">
              <a:rPr lang="en-US" smtClean="0"/>
              <a:pPr/>
              <a:t>7/15/2023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01132B-4248-4985-AE0F-A3E670A5923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97765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01132B-4248-4985-AE0F-A3E670A5923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66494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DB69160-357B-45DA-9924-8C8796F1338F}" type="slidenum">
              <a:rPr lang="en-US" altLang="en-US" sz="1200"/>
              <a:pPr/>
              <a:t>26</a:t>
            </a:fld>
            <a:endParaRPr lang="en-US" alt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3475" y="688975"/>
            <a:ext cx="4591050" cy="3443288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60863"/>
            <a:ext cx="5029200" cy="413226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203877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DB69160-357B-45DA-9924-8C8796F1338F}" type="slidenum">
              <a:rPr lang="en-US" altLang="en-US" sz="1200"/>
              <a:pPr/>
              <a:t>27</a:t>
            </a:fld>
            <a:endParaRPr lang="en-US" alt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3475" y="688975"/>
            <a:ext cx="4591050" cy="3443288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60863"/>
            <a:ext cx="5029200" cy="413226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203877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01132B-4248-4985-AE0F-A3E670A5923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98509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01132B-4248-4985-AE0F-A3E670A5923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66498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01132B-4248-4985-AE0F-A3E670A5923C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79344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01132B-4248-4985-AE0F-A3E670A5923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12157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DB69160-357B-45DA-9924-8C8796F1338F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3475" y="688975"/>
            <a:ext cx="4591050" cy="3443288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60863"/>
            <a:ext cx="5029200" cy="413226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203877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DB69160-357B-45DA-9924-8C8796F1338F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3475" y="688975"/>
            <a:ext cx="4591050" cy="3443288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60863"/>
            <a:ext cx="5029200" cy="413226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203877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DB69160-357B-45DA-9924-8C8796F1338F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3475" y="688975"/>
            <a:ext cx="4591050" cy="3443288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60863"/>
            <a:ext cx="5029200" cy="413226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203877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DB69160-357B-45DA-9924-8C8796F1338F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3475" y="688975"/>
            <a:ext cx="4591050" cy="3443288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60863"/>
            <a:ext cx="5029200" cy="413226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203877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DB69160-357B-45DA-9924-8C8796F1338F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3475" y="688975"/>
            <a:ext cx="4591050" cy="3443288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60863"/>
            <a:ext cx="5029200" cy="413226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203877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DB69160-357B-45DA-9924-8C8796F1338F}" type="slidenum">
              <a:rPr lang="en-US" altLang="en-US" sz="1200"/>
              <a:pPr/>
              <a:t>24</a:t>
            </a:fld>
            <a:endParaRPr lang="en-US" alt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3475" y="688975"/>
            <a:ext cx="4591050" cy="3443288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60863"/>
            <a:ext cx="5029200" cy="413226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2038776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DB69160-357B-45DA-9924-8C8796F1338F}" type="slidenum">
              <a:rPr lang="en-US" altLang="en-US" sz="1200"/>
              <a:pPr/>
              <a:t>25</a:t>
            </a:fld>
            <a:endParaRPr lang="en-US" altLang="en-US" sz="120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33475" y="688975"/>
            <a:ext cx="4591050" cy="3443288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60863"/>
            <a:ext cx="5029200" cy="4132262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xmlns="" val="5203877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6825D-F0D2-4D86-AB28-55A5064FD4DA}" type="datetime1">
              <a:rPr lang="en-IN" smtClean="0"/>
              <a:pPr/>
              <a:t>15-07-2023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4A3D2-C6E4-4D1E-8435-2F2782E10C31}" type="datetime1">
              <a:rPr lang="en-IN" smtClean="0"/>
              <a:pPr/>
              <a:t>15-07-2023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AE68A-783C-430F-B6AF-06D5725B47E5}" type="datetime1">
              <a:rPr lang="en-IN" smtClean="0"/>
              <a:pPr/>
              <a:t>15-07-2023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54059-D5EA-4F5A-9A1E-4F3D7F1E8897}" type="datetime1">
              <a:rPr lang="en-IN" smtClean="0"/>
              <a:pPr/>
              <a:t>15-07-2023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33BE-7BE4-4B61-9256-D2250D484A5B}" type="datetime1">
              <a:rPr lang="en-IN" smtClean="0"/>
              <a:pPr/>
              <a:t>15-07-2023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305EB-7452-443B-9FE0-F42BCC6D8826}" type="datetime1">
              <a:rPr lang="en-IN" smtClean="0"/>
              <a:pPr/>
              <a:t>15-07-2023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1F760-3A09-440B-B7E8-D9D06682EE56}" type="datetime1">
              <a:rPr lang="en-IN" smtClean="0"/>
              <a:pPr/>
              <a:t>15-07-2023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DF031-2840-45DA-BF40-4078A7D3576D}" type="datetime1">
              <a:rPr lang="en-IN" smtClean="0"/>
              <a:pPr/>
              <a:t>15-07-2023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595A0-0629-4817-86DA-45A2A14172BB}" type="datetime1">
              <a:rPr lang="en-IN" smtClean="0"/>
              <a:pPr/>
              <a:t>15-07-2023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24F6F-5E18-483E-B627-072D20B74A96}" type="datetime1">
              <a:rPr lang="en-IN" smtClean="0"/>
              <a:pPr/>
              <a:t>15-07-2023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DF868-431A-4BB9-8DFA-CDB9EBD9DF0C}" type="datetime1">
              <a:rPr lang="en-IN" smtClean="0"/>
              <a:pPr/>
              <a:t>15-07-2023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D0883-D53E-4F66-919B-08B488BA48BA}" type="datetime1">
              <a:rPr lang="en-IN" smtClean="0"/>
              <a:pPr/>
              <a:t>15-07-2023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46459A-E173-44B3-B435-8051A57E170B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5184576"/>
          </a:xfrm>
          <a:solidFill>
            <a:srgbClr val="EBFFEB"/>
          </a:solidFill>
          <a:ln w="63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IN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IN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N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IN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N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Determination of  </a:t>
            </a:r>
            <a:r>
              <a:rPr lang="en-IN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EVALUATION CRITERIA  </a:t>
            </a:r>
            <a:r>
              <a:rPr lang="en-IN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&amp; different procedures for </a:t>
            </a:r>
            <a:r>
              <a:rPr lang="en-IN" b="1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performance evaluation of participants</a:t>
            </a:r>
            <a:br>
              <a:rPr lang="en-IN" b="1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N" b="1" dirty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IN" b="1" dirty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N" b="1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IN" b="1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S. Subramanian</a:t>
            </a:r>
            <a:br>
              <a:rPr lang="en-U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b="1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b="1" dirty="0" smtClean="0">
                <a:solidFill>
                  <a:schemeClr val="accent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IN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EFFF"/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IN" sz="3200" b="1" dirty="0" smtClean="0"/>
              <a:t/>
            </a:r>
            <a:br>
              <a:rPr lang="en-IN" sz="3200" b="1" dirty="0" smtClean="0"/>
            </a:br>
            <a:r>
              <a:rPr lang="en-IN" sz="3200" b="1" dirty="0" smtClean="0"/>
              <a:t>By experience from previous rounds of a PT Scheme </a:t>
            </a:r>
            <a:r>
              <a:rPr lang="en-IN" sz="3200" b="1" dirty="0" smtClean="0">
                <a:solidFill>
                  <a:srgbClr val="FF0000"/>
                </a:solidFill>
              </a:rPr>
              <a:t>(8.3)</a:t>
            </a:r>
            <a:br>
              <a:rPr lang="en-IN" sz="3200" b="1" dirty="0" smtClean="0">
                <a:solidFill>
                  <a:srgbClr val="FF0000"/>
                </a:solidFill>
              </a:rPr>
            </a:br>
            <a:endParaRPr lang="en-IN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00A47-7970-43B0-BC85-634E9F92558D}" type="datetime1">
              <a:rPr lang="en-IN" smtClean="0"/>
              <a:pPr/>
              <a:t>15-07-2023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10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Chart 6"/>
          <p:cNvGraphicFramePr/>
          <p:nvPr/>
        </p:nvGraphicFramePr>
        <p:xfrm>
          <a:off x="539552" y="1484784"/>
          <a:ext cx="8208912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65436" y="335846"/>
            <a:ext cx="7811020" cy="5955476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84138" indent="12700" algn="ctr"/>
            <a:r>
              <a:rPr lang="en-IN" sz="36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By use of a General model </a:t>
            </a:r>
            <a:r>
              <a:rPr lang="en-IN" sz="3600" b="1" u="sng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(8.4)</a:t>
            </a:r>
          </a:p>
          <a:p>
            <a:pPr marL="84138" indent="12700" algn="ctr"/>
            <a:endParaRPr lang="en-IN" sz="5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4138" indent="12700" algn="ctr"/>
            <a:r>
              <a:rPr lang="en-IN" sz="4800" b="1" u="sng" dirty="0" smtClean="0">
                <a:solidFill>
                  <a:srgbClr val="0000FF"/>
                </a:solidFill>
              </a:rPr>
              <a:t>Horwitz formula</a:t>
            </a:r>
          </a:p>
          <a:p>
            <a:r>
              <a:rPr lang="en-IN" sz="2800" b="1" dirty="0" smtClean="0">
                <a:solidFill>
                  <a:srgbClr val="0000FF"/>
                </a:solidFill>
              </a:rPr>
              <a:t> </a:t>
            </a:r>
            <a:r>
              <a:rPr lang="el-GR" sz="3200" b="1" dirty="0" smtClean="0">
                <a:solidFill>
                  <a:srgbClr val="0000FF"/>
                </a:solidFill>
              </a:rPr>
              <a:t>σ</a:t>
            </a:r>
            <a:r>
              <a:rPr lang="en-IN" sz="3200" b="1" baseline="-25000" dirty="0" smtClean="0">
                <a:solidFill>
                  <a:srgbClr val="0000FF"/>
                </a:solidFill>
              </a:rPr>
              <a:t>pt</a:t>
            </a:r>
            <a:r>
              <a:rPr lang="en-US" sz="3200" b="1" dirty="0" smtClean="0">
                <a:solidFill>
                  <a:srgbClr val="0000FF"/>
                </a:solidFill>
              </a:rPr>
              <a:t> = 0.22 x c   </a:t>
            </a:r>
            <a:r>
              <a:rPr lang="en-US" sz="3200" b="1" dirty="0" smtClean="0"/>
              <a:t>when c is less than 1.2 x 10</a:t>
            </a:r>
            <a:r>
              <a:rPr lang="en-US" sz="3200" b="1" baseline="30000" dirty="0" smtClean="0"/>
              <a:t>-7</a:t>
            </a:r>
            <a:r>
              <a:rPr lang="en-US" sz="3200" b="1" dirty="0" smtClean="0"/>
              <a:t> </a:t>
            </a:r>
            <a:r>
              <a:rPr lang="en-US" sz="3200" b="1" dirty="0" smtClean="0">
                <a:solidFill>
                  <a:srgbClr val="FF0000"/>
                </a:solidFill>
              </a:rPr>
              <a:t>(&lt;120 ppb)</a:t>
            </a:r>
          </a:p>
          <a:p>
            <a:endParaRPr lang="en-IN" sz="1100" dirty="0" smtClean="0">
              <a:solidFill>
                <a:srgbClr val="FF0000"/>
              </a:solidFill>
            </a:endParaRPr>
          </a:p>
          <a:p>
            <a:r>
              <a:rPr lang="el-GR" sz="3200" b="1" dirty="0" smtClean="0">
                <a:solidFill>
                  <a:srgbClr val="0000FF"/>
                </a:solidFill>
              </a:rPr>
              <a:t>σ</a:t>
            </a:r>
            <a:r>
              <a:rPr lang="en-IN" sz="3200" b="1" baseline="-25000" dirty="0" smtClean="0">
                <a:solidFill>
                  <a:srgbClr val="0000FF"/>
                </a:solidFill>
              </a:rPr>
              <a:t>pt</a:t>
            </a:r>
            <a:r>
              <a:rPr lang="en-US" sz="3200" b="1" dirty="0" smtClean="0">
                <a:solidFill>
                  <a:srgbClr val="0000FF"/>
                </a:solidFill>
              </a:rPr>
              <a:t> = 0.02 x c </a:t>
            </a:r>
            <a:r>
              <a:rPr lang="en-US" sz="3200" b="1" baseline="30000" dirty="0" smtClean="0">
                <a:solidFill>
                  <a:srgbClr val="0000FF"/>
                </a:solidFill>
              </a:rPr>
              <a:t>0.8495</a:t>
            </a:r>
            <a:r>
              <a:rPr lang="en-US" sz="3200" b="1" dirty="0" smtClean="0">
                <a:solidFill>
                  <a:srgbClr val="0000FF"/>
                </a:solidFill>
              </a:rPr>
              <a:t>  </a:t>
            </a:r>
            <a:r>
              <a:rPr lang="en-US" sz="3200" b="1" dirty="0" smtClean="0"/>
              <a:t>when 1.2 x 10</a:t>
            </a:r>
            <a:r>
              <a:rPr lang="en-US" sz="3200" b="1" baseline="30000" dirty="0" smtClean="0"/>
              <a:t>-7</a:t>
            </a:r>
            <a:r>
              <a:rPr lang="en-US" sz="3200" b="1" dirty="0" smtClean="0"/>
              <a:t>&lt; c &lt; 0.138 </a:t>
            </a:r>
            <a:r>
              <a:rPr lang="en-US" sz="3200" b="1" dirty="0" smtClean="0">
                <a:solidFill>
                  <a:srgbClr val="FF0000"/>
                </a:solidFill>
              </a:rPr>
              <a:t>(Between 120 ppb to 13.8 %)</a:t>
            </a:r>
          </a:p>
          <a:p>
            <a:endParaRPr lang="en-IN" sz="1100" dirty="0" smtClean="0">
              <a:solidFill>
                <a:srgbClr val="FF0000"/>
              </a:solidFill>
            </a:endParaRPr>
          </a:p>
          <a:p>
            <a:r>
              <a:rPr lang="el-GR" sz="3200" b="1" dirty="0" smtClean="0">
                <a:solidFill>
                  <a:srgbClr val="0000FF"/>
                </a:solidFill>
              </a:rPr>
              <a:t>σ</a:t>
            </a:r>
            <a:r>
              <a:rPr lang="en-IN" sz="3200" b="1" baseline="-25000" dirty="0" smtClean="0">
                <a:solidFill>
                  <a:srgbClr val="0000FF"/>
                </a:solidFill>
              </a:rPr>
              <a:t>pt</a:t>
            </a:r>
            <a:r>
              <a:rPr lang="en-IN" sz="3200" b="1" dirty="0" smtClean="0">
                <a:solidFill>
                  <a:srgbClr val="0000FF"/>
                </a:solidFill>
              </a:rPr>
              <a:t> </a:t>
            </a:r>
            <a:r>
              <a:rPr lang="en-US" sz="3200" b="1" dirty="0" smtClean="0">
                <a:solidFill>
                  <a:srgbClr val="0000FF"/>
                </a:solidFill>
              </a:rPr>
              <a:t>= 0.01 x c </a:t>
            </a:r>
            <a:r>
              <a:rPr lang="en-US" sz="3200" b="1" baseline="30000" dirty="0" smtClean="0">
                <a:solidFill>
                  <a:srgbClr val="0000FF"/>
                </a:solidFill>
              </a:rPr>
              <a:t>0.5</a:t>
            </a:r>
            <a:r>
              <a:rPr lang="en-US" sz="3200" b="1" dirty="0" smtClean="0">
                <a:solidFill>
                  <a:srgbClr val="0000FF"/>
                </a:solidFill>
              </a:rPr>
              <a:t>   </a:t>
            </a:r>
            <a:r>
              <a:rPr lang="en-US" sz="3200" b="1" dirty="0" smtClean="0"/>
              <a:t>when c is more than 0.138 </a:t>
            </a:r>
            <a:r>
              <a:rPr lang="en-US" sz="3200" b="1" dirty="0" smtClean="0">
                <a:solidFill>
                  <a:srgbClr val="FF0000"/>
                </a:solidFill>
              </a:rPr>
              <a:t>(&gt;13.8%)</a:t>
            </a:r>
            <a:endParaRPr lang="en-IN" sz="3200" dirty="0" smtClean="0">
              <a:solidFill>
                <a:srgbClr val="FF0000"/>
              </a:solidFill>
            </a:endParaRPr>
          </a:p>
          <a:p>
            <a:r>
              <a:rPr lang="en-US" sz="1100" baseline="30000" dirty="0" smtClean="0"/>
              <a:t> </a:t>
            </a:r>
            <a:endParaRPr lang="en-IN" sz="1100" dirty="0" smtClean="0"/>
          </a:p>
          <a:p>
            <a:r>
              <a:rPr lang="en-US" sz="3200" b="1" dirty="0" smtClean="0"/>
              <a:t>where c is the concentration of the analyte, expressed as a mass fraction</a:t>
            </a:r>
            <a:endParaRPr lang="en-IN" sz="1050" b="1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11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41195-EFD2-4E8E-A8DB-1809EC836B6D}" type="datetime1">
              <a:rPr lang="en-IN" smtClean="0"/>
              <a:pPr/>
              <a:t>15-07-2023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335847"/>
            <a:ext cx="7920880" cy="5770811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82550" algn="ctr"/>
            <a:r>
              <a:rPr lang="en-IN" sz="29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By use of a General model </a:t>
            </a:r>
            <a:r>
              <a:rPr lang="en-IN" sz="2900" b="1" u="sng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(8.4) </a:t>
            </a:r>
          </a:p>
          <a:p>
            <a:pPr marL="82550"/>
            <a:endParaRPr lang="en-IN" sz="20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2550"/>
            <a:r>
              <a:rPr lang="en-IN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Value of the SDPA is derived from a general model for the reproducibility of the measurement method (Horwitz curve)</a:t>
            </a:r>
          </a:p>
          <a:p>
            <a:pPr marL="720725" indent="-457200"/>
            <a:endParaRPr lang="en-IN" sz="1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20725" indent="-457200">
              <a:spcBef>
                <a:spcPts val="1200"/>
              </a:spcBef>
              <a:buFont typeface="Wingdings" pitchFamily="2" charset="2"/>
              <a:buChar char="q"/>
            </a:pPr>
            <a:r>
              <a:rPr lang="en-IN" sz="2400" b="1" u="sng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Advantages</a:t>
            </a:r>
          </a:p>
          <a:p>
            <a:pPr marL="720725" lvl="1" indent="-457200">
              <a:spcBef>
                <a:spcPts val="1200"/>
              </a:spcBef>
              <a:buFont typeface="Wingdings" pitchFamily="2" charset="2"/>
              <a:buChar char="ü"/>
            </a:pPr>
            <a:r>
              <a:rPr lang="en-IN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SDPA can be derived from a general model for the reproduciblity of the measurement method</a:t>
            </a:r>
          </a:p>
          <a:p>
            <a:pPr marL="720725" lvl="1" indent="-457200">
              <a:spcBef>
                <a:spcPts val="1200"/>
              </a:spcBef>
              <a:buFont typeface="Wingdings" pitchFamily="2" charset="2"/>
              <a:buChar char="ü"/>
            </a:pPr>
            <a:r>
              <a:rPr lang="en-IN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Has advantage of (a) objectivity (b) consistency across measurands &amp; (c) being empirically based</a:t>
            </a:r>
            <a:endParaRPr lang="en-IN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20725" indent="-457200">
              <a:spcBef>
                <a:spcPts val="1200"/>
              </a:spcBef>
              <a:buClr>
                <a:srgbClr val="0033CC"/>
              </a:buClr>
              <a:buFont typeface="Wingdings" pitchFamily="2" charset="2"/>
              <a:buChar char="q"/>
            </a:pPr>
            <a:r>
              <a:rPr lang="en-IN" sz="2400" b="1" u="sng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Disadvantage:</a:t>
            </a:r>
          </a:p>
          <a:p>
            <a:pPr marL="720725" lvl="1" indent="-457200">
              <a:spcBef>
                <a:spcPts val="1200"/>
              </a:spcBef>
              <a:buFont typeface="Wingdings" pitchFamily="2" charset="2"/>
              <a:buChar char="ü"/>
            </a:pPr>
            <a:r>
              <a:rPr lang="en-IN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The true reproduciblity can vary from the value of the model</a:t>
            </a:r>
          </a:p>
          <a:p>
            <a:pPr marL="720725" lvl="1" indent="-457200">
              <a:spcBef>
                <a:spcPts val="1200"/>
              </a:spcBef>
              <a:buFont typeface="Wingdings" pitchFamily="2" charset="2"/>
              <a:buChar char="ü"/>
            </a:pPr>
            <a:r>
              <a:rPr lang="en-IN" sz="2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Reproducibility is dependent on the parameter, the method, sample and not only on the concentration</a:t>
            </a:r>
          </a:p>
          <a:p>
            <a:pPr marL="1371600" lvl="1" indent="-457200">
              <a:spcBef>
                <a:spcPts val="1200"/>
              </a:spcBef>
            </a:pPr>
            <a:endParaRPr lang="en-IN" sz="1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12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2A5D29-C283-45A2-8B29-00ED1B0D9E53}" type="datetime1">
              <a:rPr lang="en-IN" smtClean="0"/>
              <a:pPr/>
              <a:t>15-07-2023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335847"/>
            <a:ext cx="8280920" cy="5714385"/>
          </a:xfrm>
          <a:prstGeom prst="rect">
            <a:avLst/>
          </a:prstGeom>
          <a:solidFill>
            <a:srgbClr val="EBFFEB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IN" sz="2800" b="1" dirty="0" smtClean="0"/>
              <a:t> </a:t>
            </a:r>
            <a:r>
              <a:rPr lang="en-GB" sz="3000" b="1" u="sng" dirty="0"/>
              <a:t>Using the repeatability and reproducibility standard deviations from a previous collaborative study of precision of a measurement </a:t>
            </a:r>
            <a:r>
              <a:rPr lang="en-GB" sz="3000" b="1" u="sng" dirty="0" smtClean="0"/>
              <a:t>method </a:t>
            </a:r>
            <a:r>
              <a:rPr lang="en-IN" sz="3000" b="1" u="sng" dirty="0" smtClean="0">
                <a:solidFill>
                  <a:srgbClr val="FF0000"/>
                </a:solidFill>
              </a:rPr>
              <a:t>(8.5)</a:t>
            </a:r>
            <a:endParaRPr lang="en-IN" sz="3000" b="1" u="sng" dirty="0" smtClean="0"/>
          </a:p>
          <a:p>
            <a:endParaRPr lang="en-IN" sz="2400" b="1" dirty="0" smtClean="0"/>
          </a:p>
          <a:p>
            <a:pPr marL="530225" indent="-457200">
              <a:buFont typeface="Wingdings" pitchFamily="2" charset="2"/>
              <a:buChar char="q"/>
            </a:pPr>
            <a:r>
              <a:rPr lang="en-IN" sz="2800" b="1" dirty="0" smtClean="0">
                <a:solidFill>
                  <a:srgbClr val="0000FF"/>
                </a:solidFill>
              </a:rPr>
              <a:t>When one standardised method is used in the PT</a:t>
            </a:r>
          </a:p>
          <a:p>
            <a:pPr marL="530225" indent="-457200"/>
            <a:endParaRPr lang="en-IN" b="1" dirty="0" smtClean="0">
              <a:solidFill>
                <a:srgbClr val="0000FF"/>
              </a:solidFill>
            </a:endParaRPr>
          </a:p>
          <a:p>
            <a:pPr marL="530225" indent="-457200">
              <a:buFont typeface="Wingdings" pitchFamily="2" charset="2"/>
              <a:buChar char="q"/>
            </a:pPr>
            <a:r>
              <a:rPr lang="en-IN" sz="2800" b="1" dirty="0" smtClean="0">
                <a:solidFill>
                  <a:srgbClr val="0000FF"/>
                </a:solidFill>
              </a:rPr>
              <a:t>Requirement: Information of the repeatability and reproducibility must be available</a:t>
            </a:r>
          </a:p>
          <a:p>
            <a:pPr marL="1828800" lvl="2" indent="-457200"/>
            <a:endParaRPr lang="en-IN" b="1" dirty="0" smtClean="0">
              <a:solidFill>
                <a:srgbClr val="0000FF"/>
              </a:solidFill>
            </a:endParaRPr>
          </a:p>
          <a:p>
            <a:pPr marL="914400" indent="-457200"/>
            <a:r>
              <a:rPr lang="en-IN" sz="3200" b="1" dirty="0" smtClean="0">
                <a:solidFill>
                  <a:srgbClr val="0000FF"/>
                </a:solidFill>
              </a:rPr>
              <a:t> </a:t>
            </a:r>
            <a:r>
              <a:rPr lang="el-GR" sz="3200" b="1" dirty="0" smtClean="0">
                <a:solidFill>
                  <a:srgbClr val="0000FF"/>
                </a:solidFill>
              </a:rPr>
              <a:t>σ</a:t>
            </a:r>
            <a:r>
              <a:rPr lang="en-IN" sz="3200" b="1" baseline="-25000" dirty="0" smtClean="0">
                <a:solidFill>
                  <a:srgbClr val="0000FF"/>
                </a:solidFill>
              </a:rPr>
              <a:t>p</a:t>
            </a:r>
            <a:r>
              <a:rPr lang="en-US" sz="3200" b="1" baseline="-25000" dirty="0" smtClean="0"/>
              <a:t>t</a:t>
            </a:r>
            <a:r>
              <a:rPr lang="en-US" sz="3200" b="1" dirty="0" smtClean="0"/>
              <a:t> = </a:t>
            </a:r>
            <a:r>
              <a:rPr lang="en-US" sz="3200" dirty="0" smtClean="0"/>
              <a:t>√</a:t>
            </a:r>
            <a:r>
              <a:rPr lang="en-US" sz="3200" b="1" dirty="0" smtClean="0"/>
              <a:t> [</a:t>
            </a:r>
            <a:r>
              <a:rPr lang="el-GR" sz="3200" b="1" dirty="0" smtClean="0">
                <a:solidFill>
                  <a:srgbClr val="0000FF"/>
                </a:solidFill>
              </a:rPr>
              <a:t>σ</a:t>
            </a:r>
            <a:r>
              <a:rPr lang="en-US" sz="3200" b="1" baseline="-25000" dirty="0" err="1" smtClean="0"/>
              <a:t>R</a:t>
            </a:r>
            <a:r>
              <a:rPr lang="en-US" sz="3200" b="1" baseline="30000" dirty="0" err="1" smtClean="0"/>
              <a:t>2</a:t>
            </a:r>
            <a:r>
              <a:rPr lang="en-US" sz="3200" b="1" dirty="0" smtClean="0"/>
              <a:t> - </a:t>
            </a:r>
            <a:r>
              <a:rPr lang="el-GR" sz="3200" b="1" dirty="0" smtClean="0">
                <a:solidFill>
                  <a:srgbClr val="0000FF"/>
                </a:solidFill>
              </a:rPr>
              <a:t>σ</a:t>
            </a:r>
            <a:r>
              <a:rPr lang="en-US" sz="3200" b="1" baseline="-25000" dirty="0" err="1" smtClean="0"/>
              <a:t>r</a:t>
            </a:r>
            <a:r>
              <a:rPr lang="en-US" sz="3200" b="1" baseline="30000" dirty="0" err="1" smtClean="0"/>
              <a:t>2</a:t>
            </a:r>
            <a:r>
              <a:rPr lang="en-US" sz="3200" b="1" dirty="0" smtClean="0"/>
              <a:t> (1- 1/m)]</a:t>
            </a:r>
            <a:r>
              <a:rPr lang="en-US" sz="3200" b="1" baseline="-25000" dirty="0" smtClean="0"/>
              <a:t>    </a:t>
            </a:r>
          </a:p>
          <a:p>
            <a:pPr marL="914400" indent="-457200"/>
            <a:endParaRPr lang="en-US" sz="3200" b="1" baseline="-25000" dirty="0" smtClean="0"/>
          </a:p>
          <a:p>
            <a:pPr marL="442913" indent="14288"/>
            <a:r>
              <a:rPr lang="en-US" sz="3200" dirty="0" smtClean="0"/>
              <a:t>where </a:t>
            </a:r>
            <a:r>
              <a:rPr lang="en-US" sz="3200" b="1" dirty="0" smtClean="0"/>
              <a:t>“m”</a:t>
            </a:r>
            <a:r>
              <a:rPr lang="en-US" sz="3200" dirty="0" smtClean="0"/>
              <a:t> is the no. of replicate measurements done on the PT item.</a:t>
            </a:r>
            <a:endParaRPr lang="en-IN" sz="3200" b="1" dirty="0" smtClean="0">
              <a:solidFill>
                <a:srgbClr val="0000FF"/>
              </a:solidFill>
            </a:endParaRPr>
          </a:p>
          <a:p>
            <a:pPr marL="914400" indent="-457200"/>
            <a:endParaRPr lang="en-IN" sz="14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13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FFE54-D74B-4221-B950-2B52C22048E3}" type="datetime1">
              <a:rPr lang="en-IN" smtClean="0"/>
              <a:pPr/>
              <a:t>15-07-2023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27584" y="335847"/>
            <a:ext cx="7632848" cy="5909310"/>
          </a:xfrm>
          <a:prstGeom prst="rect">
            <a:avLst/>
          </a:prstGeom>
          <a:solidFill>
            <a:srgbClr val="FFEFFF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IN" sz="3200" b="1" u="sng" dirty="0" smtClean="0"/>
              <a:t>From data obtained in the same round of a proficiency testing scheme </a:t>
            </a:r>
            <a:r>
              <a:rPr lang="en-IN" sz="3200" b="1" u="sng" dirty="0" smtClean="0">
                <a:solidFill>
                  <a:srgbClr val="FF0000"/>
                </a:solidFill>
              </a:rPr>
              <a:t>(8.6)</a:t>
            </a:r>
            <a:endParaRPr lang="en-IN" sz="3200" b="1" u="sng" dirty="0" smtClean="0"/>
          </a:p>
          <a:p>
            <a:endParaRPr lang="en-IN" sz="2800" b="1" dirty="0" smtClean="0"/>
          </a:p>
          <a:p>
            <a:pPr marL="457200" indent="-457200">
              <a:buClr>
                <a:srgbClr val="FF0000"/>
              </a:buClr>
              <a:buFont typeface="Wingdings" pitchFamily="2" charset="2"/>
              <a:buChar char="v"/>
            </a:pPr>
            <a:r>
              <a:rPr lang="en-IN" sz="3200" b="1" dirty="0" smtClean="0">
                <a:solidFill>
                  <a:srgbClr val="0000FF"/>
                </a:solidFill>
              </a:rPr>
              <a:t>Calculated with robust statistic from the results of the participants in PT</a:t>
            </a:r>
          </a:p>
          <a:p>
            <a:pPr marL="457200" indent="-457200">
              <a:buClr>
                <a:srgbClr val="FF0000"/>
              </a:buClr>
            </a:pPr>
            <a:endParaRPr lang="en-IN" sz="1200" b="1" dirty="0" smtClean="0">
              <a:solidFill>
                <a:srgbClr val="0000FF"/>
              </a:solidFill>
            </a:endParaRPr>
          </a:p>
          <a:p>
            <a:pPr marL="457200" indent="-457200">
              <a:buClr>
                <a:srgbClr val="FF0000"/>
              </a:buClr>
              <a:buFont typeface="Wingdings" pitchFamily="2" charset="2"/>
              <a:buChar char="v"/>
            </a:pPr>
            <a:r>
              <a:rPr lang="en-IN" sz="4400" b="1" u="sng" dirty="0" smtClean="0"/>
              <a:t>Robust statistic includes</a:t>
            </a:r>
            <a:r>
              <a:rPr lang="en-IN" sz="3200" b="1" dirty="0" smtClean="0">
                <a:solidFill>
                  <a:srgbClr val="0000FF"/>
                </a:solidFill>
              </a:rPr>
              <a:t>:</a:t>
            </a:r>
          </a:p>
          <a:p>
            <a:pPr marL="914400" indent="-457200">
              <a:buClr>
                <a:srgbClr val="FF0000"/>
              </a:buClr>
            </a:pPr>
            <a:endParaRPr lang="en-IN" sz="1400" b="1" dirty="0" smtClean="0">
              <a:solidFill>
                <a:srgbClr val="0000FF"/>
              </a:solidFill>
            </a:endParaRPr>
          </a:p>
          <a:p>
            <a:pPr marL="971550" indent="-514350">
              <a:buClr>
                <a:srgbClr val="FF0000"/>
              </a:buClr>
              <a:buFont typeface="+mj-lt"/>
              <a:buAutoNum type="alphaLcParenR"/>
            </a:pPr>
            <a:r>
              <a:rPr lang="en-IN" sz="3600" b="1" dirty="0" smtClean="0">
                <a:solidFill>
                  <a:srgbClr val="0000FF"/>
                </a:solidFill>
              </a:rPr>
              <a:t>Algorithm A</a:t>
            </a:r>
          </a:p>
          <a:p>
            <a:pPr marL="971550" indent="-514350">
              <a:buClr>
                <a:srgbClr val="FF0000"/>
              </a:buClr>
              <a:buFont typeface="+mj-lt"/>
              <a:buAutoNum type="alphaLcParenR"/>
            </a:pPr>
            <a:endParaRPr lang="en-IN" sz="1400" b="1" dirty="0" smtClean="0">
              <a:solidFill>
                <a:srgbClr val="0000FF"/>
              </a:solidFill>
            </a:endParaRPr>
          </a:p>
          <a:p>
            <a:pPr marL="971550" indent="-514350">
              <a:buClr>
                <a:srgbClr val="FF0000"/>
              </a:buClr>
              <a:buFont typeface="+mj-lt"/>
              <a:buAutoNum type="alphaLcParenR"/>
            </a:pPr>
            <a:r>
              <a:rPr lang="en-IN" sz="3600" b="1" dirty="0" err="1" smtClean="0">
                <a:solidFill>
                  <a:srgbClr val="0000FF"/>
                </a:solidFill>
              </a:rPr>
              <a:t>nIQR</a:t>
            </a:r>
            <a:r>
              <a:rPr lang="en-IN" sz="3600" b="1" dirty="0" smtClean="0">
                <a:solidFill>
                  <a:srgbClr val="0000FF"/>
                </a:solidFill>
              </a:rPr>
              <a:t>  </a:t>
            </a:r>
          </a:p>
          <a:p>
            <a:pPr marL="971550" indent="-514350">
              <a:buClr>
                <a:srgbClr val="FF0000"/>
              </a:buClr>
              <a:buFont typeface="+mj-lt"/>
              <a:buAutoNum type="alphaLcParenR"/>
            </a:pPr>
            <a:endParaRPr lang="en-IN" sz="1400" b="1" dirty="0" smtClean="0">
              <a:solidFill>
                <a:srgbClr val="0000FF"/>
              </a:solidFill>
            </a:endParaRPr>
          </a:p>
          <a:p>
            <a:pPr marL="971550" indent="-514350">
              <a:buClr>
                <a:srgbClr val="FF0000"/>
              </a:buClr>
              <a:buFont typeface="+mj-lt"/>
              <a:buAutoNum type="alphaLcParenR"/>
            </a:pPr>
            <a:r>
              <a:rPr lang="en-IN" sz="3600" b="1" dirty="0" smtClean="0">
                <a:solidFill>
                  <a:srgbClr val="0000FF"/>
                </a:solidFill>
              </a:rPr>
              <a:t>Q-Method </a:t>
            </a:r>
          </a:p>
          <a:p>
            <a:pPr marL="971550" indent="-514350">
              <a:buClr>
                <a:srgbClr val="FF0000"/>
              </a:buClr>
            </a:pPr>
            <a:endParaRPr lang="en-IN" sz="14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14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005B2-9F3A-44E4-A20C-012682408557}" type="datetime1">
              <a:rPr lang="en-IN" smtClean="0"/>
              <a:pPr/>
              <a:t>15-07-2023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4800" b="1" dirty="0" smtClean="0">
                <a:solidFill>
                  <a:srgbClr val="0033CC"/>
                </a:solidFill>
              </a:rPr>
              <a:t/>
            </a:r>
            <a:br>
              <a:rPr lang="en-US" sz="4800" b="1" dirty="0" smtClean="0">
                <a:solidFill>
                  <a:srgbClr val="0033CC"/>
                </a:solidFill>
              </a:rPr>
            </a:br>
            <a:r>
              <a:rPr lang="en-US" sz="4800" b="1" dirty="0" smtClean="0">
                <a:solidFill>
                  <a:srgbClr val="0033CC"/>
                </a:solidFill>
              </a:rPr>
              <a:t/>
            </a:r>
            <a:br>
              <a:rPr lang="en-US" sz="4800" b="1" dirty="0" smtClean="0">
                <a:solidFill>
                  <a:srgbClr val="0033CC"/>
                </a:solidFill>
              </a:rPr>
            </a:br>
            <a:r>
              <a:rPr lang="en-US" sz="4800" b="1" dirty="0" smtClean="0">
                <a:solidFill>
                  <a:srgbClr val="0033CC"/>
                </a:solidFill>
              </a:rPr>
              <a:t>Robust methods used for determination of Assigned Value and/or SDPA </a:t>
            </a:r>
            <a:r>
              <a:rPr lang="en-US" sz="4800" b="1" dirty="0" err="1" smtClean="0">
                <a:solidFill>
                  <a:srgbClr val="0033CC"/>
                </a:solidFill>
              </a:rPr>
              <a:t>perfrom</a:t>
            </a:r>
            <a:r>
              <a:rPr lang="en-US" sz="4800" b="1" dirty="0" smtClean="0">
                <a:solidFill>
                  <a:srgbClr val="0033CC"/>
                </a:solidFill>
              </a:rPr>
              <a:t> acceptably only when the </a:t>
            </a:r>
            <a:r>
              <a:rPr lang="en-US" sz="4800" b="1" dirty="0" smtClean="0">
                <a:solidFill>
                  <a:srgbClr val="FF0000"/>
                </a:solidFill>
              </a:rPr>
              <a:t>effective number of participants, “p”  (after removal of blunders) is ≥ 12   </a:t>
            </a:r>
            <a:r>
              <a:rPr lang="en-US" sz="4800" b="1" dirty="0" smtClean="0">
                <a:solidFill>
                  <a:srgbClr val="0033CC"/>
                </a:solidFill>
              </a:rPr>
              <a:t/>
            </a:r>
            <a:br>
              <a:rPr lang="en-US" sz="4800" b="1" dirty="0" smtClean="0">
                <a:solidFill>
                  <a:srgbClr val="0033CC"/>
                </a:solidFill>
              </a:rPr>
            </a:br>
            <a:r>
              <a:rPr lang="en-US" sz="4800" b="1" dirty="0" smtClean="0"/>
              <a:t/>
            </a:r>
            <a:br>
              <a:rPr lang="en-US" sz="4800" b="1" dirty="0" smtClean="0"/>
            </a:br>
            <a:r>
              <a:rPr lang="en-US" sz="4800" b="1" dirty="0" smtClean="0"/>
              <a:t> </a:t>
            </a:r>
            <a:endParaRPr lang="en-IN" sz="48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15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78682-20CE-4774-A26C-48A6537673AA}" type="datetime1">
              <a:rPr lang="en-IN" smtClean="0"/>
              <a:pPr/>
              <a:t>15-07-2023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  <a:solidFill>
            <a:srgbClr val="FFFFC9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From data obtained in the same round of a proficiency testing scheme </a:t>
            </a:r>
            <a:r>
              <a:rPr lang="en-IN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(8.6)</a:t>
            </a:r>
            <a:endParaRPr lang="en-IN" sz="24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7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572000"/>
          </a:xfrm>
          <a:solidFill>
            <a:srgbClr val="FFE7F3"/>
          </a:solidFill>
          <a:ln w="28575"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r>
              <a:rPr lang="en-US" altLang="en-US" sz="2400" b="1" u="sng" dirty="0" smtClean="0">
                <a:solidFill>
                  <a:srgbClr val="FF0000"/>
                </a:solidFill>
                <a:latin typeface="Tahoma" pitchFamily="34" charset="0"/>
              </a:rPr>
              <a:t> Advantages:</a:t>
            </a:r>
          </a:p>
          <a:p>
            <a:pPr marL="609600" indent="-609600" algn="ctr" eaLnBrk="1" hangingPunct="1">
              <a:lnSpc>
                <a:spcPct val="80000"/>
              </a:lnSpc>
              <a:buFontTx/>
              <a:buNone/>
            </a:pPr>
            <a:endParaRPr lang="en-US" altLang="en-US" sz="1200" b="1" u="sng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63500" indent="0" algn="ctr" eaLnBrk="1" hangingPunct="1">
              <a:lnSpc>
                <a:spcPct val="80000"/>
              </a:lnSpc>
              <a:buFontTx/>
              <a:buNone/>
            </a:pPr>
            <a:r>
              <a:rPr lang="en-US" altLang="en-US" sz="2600" b="1" dirty="0" smtClean="0">
                <a:solidFill>
                  <a:srgbClr val="0E0587"/>
                </a:solidFill>
                <a:latin typeface="Tahoma" pitchFamily="34" charset="0"/>
              </a:rPr>
              <a:t>This approach has simplicity and conventional acceptance due to successful use </a:t>
            </a:r>
          </a:p>
          <a:p>
            <a:pPr marL="63500" indent="0" algn="ctr" eaLnBrk="1" hangingPunct="1">
              <a:lnSpc>
                <a:spcPct val="80000"/>
              </a:lnSpc>
              <a:buFontTx/>
              <a:buNone/>
            </a:pPr>
            <a:endParaRPr lang="en-US" altLang="en-US" sz="1600" b="1" dirty="0" smtClean="0">
              <a:solidFill>
                <a:srgbClr val="0E0587"/>
              </a:solidFill>
              <a:latin typeface="Tahoma" pitchFamily="34" charset="0"/>
            </a:endParaRPr>
          </a:p>
          <a:p>
            <a:pPr marL="609600" indent="-609600" algn="ctr">
              <a:lnSpc>
                <a:spcPct val="80000"/>
              </a:lnSpc>
              <a:buNone/>
            </a:pPr>
            <a:r>
              <a:rPr lang="en-US" altLang="en-US" sz="2400" b="1" u="sng" dirty="0" smtClean="0">
                <a:solidFill>
                  <a:srgbClr val="FF0000"/>
                </a:solidFill>
                <a:latin typeface="Tahoma" pitchFamily="34" charset="0"/>
              </a:rPr>
              <a:t>Disadvantages:</a:t>
            </a:r>
          </a:p>
          <a:p>
            <a:pPr marL="609600" indent="-609600" algn="ctr">
              <a:lnSpc>
                <a:spcPct val="80000"/>
              </a:lnSpc>
              <a:buNone/>
            </a:pPr>
            <a:endParaRPr lang="en-US" altLang="en-US" sz="1200" b="1" u="sng" dirty="0" smtClean="0">
              <a:solidFill>
                <a:srgbClr val="FF0000"/>
              </a:solidFill>
              <a:latin typeface="Tahoma" pitchFamily="34" charset="0"/>
            </a:endParaRPr>
          </a:p>
          <a:p>
            <a:pPr marL="457200" indent="-393700"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en-US" sz="2200" b="1" dirty="0" smtClean="0">
                <a:solidFill>
                  <a:srgbClr val="0E0587"/>
                </a:solidFill>
                <a:latin typeface="Tahoma" pitchFamily="34" charset="0"/>
              </a:rPr>
              <a:t>SDPA may vary from round to round and Trend analysis is difficult</a:t>
            </a:r>
          </a:p>
          <a:p>
            <a:pPr marL="457200" indent="-393700">
              <a:lnSpc>
                <a:spcPct val="80000"/>
              </a:lnSpc>
              <a:buFont typeface="Wingdings" pitchFamily="2" charset="2"/>
              <a:buChar char="Ø"/>
            </a:pPr>
            <a:endParaRPr lang="en-US" altLang="en-US" sz="2200" b="1" dirty="0" smtClean="0">
              <a:solidFill>
                <a:srgbClr val="0E0587"/>
              </a:solidFill>
              <a:latin typeface="Tahoma" pitchFamily="34" charset="0"/>
            </a:endParaRPr>
          </a:p>
          <a:p>
            <a:pPr marL="457200" indent="-393700"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en-US" sz="2200" b="1" dirty="0" smtClean="0">
                <a:solidFill>
                  <a:srgbClr val="0E0587"/>
                </a:solidFill>
                <a:latin typeface="Tahoma" pitchFamily="34" charset="0"/>
              </a:rPr>
              <a:t>SDPA can be unreliable when (a) “p” is small and (b) results from different methods are combined</a:t>
            </a:r>
          </a:p>
          <a:p>
            <a:pPr marL="457200" indent="-393700">
              <a:lnSpc>
                <a:spcPct val="80000"/>
              </a:lnSpc>
              <a:buFont typeface="Wingdings" pitchFamily="2" charset="2"/>
              <a:buChar char="Ø"/>
            </a:pPr>
            <a:endParaRPr lang="en-US" altLang="en-US" sz="2200" b="1" dirty="0" smtClean="0">
              <a:solidFill>
                <a:srgbClr val="0E0587"/>
              </a:solidFill>
              <a:latin typeface="Tahoma" pitchFamily="34" charset="0"/>
            </a:endParaRPr>
          </a:p>
          <a:p>
            <a:pPr marL="457200" indent="-393700">
              <a:lnSpc>
                <a:spcPct val="80000"/>
              </a:lnSpc>
              <a:buFont typeface="Wingdings" pitchFamily="2" charset="2"/>
              <a:buChar char="Ø"/>
            </a:pPr>
            <a:r>
              <a:rPr lang="en-US" altLang="en-US" sz="2200" b="1" dirty="0" smtClean="0">
                <a:solidFill>
                  <a:srgbClr val="0E0587"/>
                </a:solidFill>
                <a:latin typeface="Tahoma" pitchFamily="34" charset="0"/>
              </a:rPr>
              <a:t>Using dispersion measures from the data will lead to constant proportion of “APPARENTLY ACCEPTABLE “ scores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34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10E62AA-FCC1-457A-9BD6-F674913DCBCF}" type="slidenum">
              <a:rPr lang="en-US" altLang="en-US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16</a:t>
            </a:fld>
            <a:endParaRPr lang="en-US" altLang="en-US" sz="20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F20B3-9D27-44F1-9DB2-7350A2833273}" type="datetime1">
              <a:rPr lang="en-IN" smtClean="0"/>
              <a:pPr/>
              <a:t>15-07-2023</a:t>
            </a:fld>
            <a:endParaRPr lang="en-IN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7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3476599"/>
          </a:xfr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en-IN" sz="6600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IN" sz="6600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N" sz="6600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Performance evaluation of participants</a:t>
            </a:r>
            <a:br>
              <a:rPr lang="en-IN" sz="6600" dirty="0" smtClean="0">
                <a:solidFill>
                  <a:srgbClr val="0033CC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endParaRPr lang="en-IN" sz="6600" dirty="0">
              <a:solidFill>
                <a:srgbClr val="0033CC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5576" y="335846"/>
            <a:ext cx="7992888" cy="6001643"/>
          </a:xfrm>
          <a:prstGeom prst="rect">
            <a:avLst/>
          </a:prstGeom>
          <a:solidFill>
            <a:srgbClr val="FFFFC9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IN" sz="4400" b="1" u="sng" dirty="0" smtClean="0">
                <a:solidFill>
                  <a:srgbClr val="0000FF"/>
                </a:solidFill>
              </a:rPr>
              <a:t>PERFORMANCE STATISTICS</a:t>
            </a:r>
            <a:endParaRPr lang="en-IN" sz="3600" b="1" u="sng" dirty="0" smtClean="0">
              <a:solidFill>
                <a:srgbClr val="0000FF"/>
              </a:solidFill>
            </a:endParaRPr>
          </a:p>
          <a:p>
            <a:endParaRPr lang="en-IN" sz="400" b="1" dirty="0" smtClean="0"/>
          </a:p>
          <a:p>
            <a:pPr marL="971550" indent="-514350">
              <a:lnSpc>
                <a:spcPct val="150000"/>
              </a:lnSpc>
              <a:buAutoNum type="arabicPeriod"/>
            </a:pPr>
            <a:r>
              <a:rPr lang="en-IN" sz="3200" b="1" dirty="0" smtClean="0"/>
              <a:t>Estimation of Deviation – </a:t>
            </a:r>
            <a:r>
              <a:rPr lang="en-IN" sz="32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  </a:t>
            </a:r>
            <a:r>
              <a:rPr lang="en-IN" sz="3200" b="1" dirty="0" smtClean="0">
                <a:solidFill>
                  <a:srgbClr val="FF0000"/>
                </a:solidFill>
              </a:rPr>
              <a:t>(9.3)</a:t>
            </a:r>
            <a:endParaRPr lang="en-IN" sz="3200" b="1" dirty="0" smtClean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971550" indent="-514350">
              <a:lnSpc>
                <a:spcPct val="150000"/>
              </a:lnSpc>
              <a:buAutoNum type="arabicPeriod"/>
            </a:pPr>
            <a:r>
              <a:rPr lang="en-IN" sz="3200" b="1" dirty="0" smtClean="0"/>
              <a:t>Estimation of Deviation %- </a:t>
            </a:r>
            <a:r>
              <a:rPr lang="en-IN" sz="32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D%</a:t>
            </a:r>
            <a:r>
              <a:rPr lang="en-IN" sz="3200" b="1" dirty="0" smtClean="0"/>
              <a:t> </a:t>
            </a:r>
            <a:r>
              <a:rPr lang="en-IN" sz="3200" b="1" dirty="0" smtClean="0">
                <a:solidFill>
                  <a:srgbClr val="FF0000"/>
                </a:solidFill>
              </a:rPr>
              <a:t>(9.3)</a:t>
            </a:r>
          </a:p>
          <a:p>
            <a:pPr marL="457200">
              <a:lnSpc>
                <a:spcPct val="150000"/>
              </a:lnSpc>
            </a:pPr>
            <a:r>
              <a:rPr lang="en-IN" sz="3200" b="1" dirty="0" smtClean="0"/>
              <a:t>3.   z – Score</a:t>
            </a:r>
            <a:r>
              <a:rPr lang="en-IN" sz="2800" b="1" dirty="0" smtClean="0"/>
              <a:t> </a:t>
            </a:r>
            <a:r>
              <a:rPr lang="en-IN" sz="3200" b="1" dirty="0" smtClean="0">
                <a:solidFill>
                  <a:srgbClr val="FF0000"/>
                </a:solidFill>
              </a:rPr>
              <a:t>(9.4)</a:t>
            </a:r>
            <a:endParaRPr lang="en-IN" sz="3200" b="1" dirty="0" smtClean="0"/>
          </a:p>
          <a:p>
            <a:pPr marL="863600" indent="-406400">
              <a:lnSpc>
                <a:spcPct val="150000"/>
              </a:lnSpc>
            </a:pPr>
            <a:r>
              <a:rPr lang="en-IN" sz="3200" b="1" dirty="0" smtClean="0"/>
              <a:t>4.   z’ - Score </a:t>
            </a:r>
            <a:r>
              <a:rPr lang="en-IN" sz="3200" b="1" dirty="0" smtClean="0">
                <a:solidFill>
                  <a:srgbClr val="FF0000"/>
                </a:solidFill>
              </a:rPr>
              <a:t>(9.5)</a:t>
            </a:r>
          </a:p>
          <a:p>
            <a:pPr marL="863600" indent="-406400">
              <a:lnSpc>
                <a:spcPct val="150000"/>
              </a:lnSpc>
            </a:pPr>
            <a:r>
              <a:rPr lang="en-IN" sz="3200" b="1" dirty="0" smtClean="0"/>
              <a:t>5.   Zeta Score (</a:t>
            </a:r>
            <a:r>
              <a:rPr lang="el-GR" sz="32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ζ</a:t>
            </a:r>
            <a:r>
              <a:rPr lang="en-IN" sz="3200" b="1" dirty="0" smtClean="0"/>
              <a:t>) </a:t>
            </a:r>
            <a:r>
              <a:rPr lang="en-IN" sz="3200" b="1" dirty="0" smtClean="0">
                <a:solidFill>
                  <a:srgbClr val="FF0000"/>
                </a:solidFill>
              </a:rPr>
              <a:t>(9.6)</a:t>
            </a:r>
            <a:endParaRPr lang="en-IN" sz="3200" b="1" dirty="0" smtClean="0"/>
          </a:p>
          <a:p>
            <a:pPr marL="863600" indent="-406400">
              <a:lnSpc>
                <a:spcPct val="150000"/>
              </a:lnSpc>
            </a:pPr>
            <a:r>
              <a:rPr lang="en-IN" sz="3200" b="1" dirty="0" smtClean="0"/>
              <a:t>6.   En Score </a:t>
            </a:r>
            <a:r>
              <a:rPr lang="en-IN" sz="3200" b="1" dirty="0" smtClean="0">
                <a:solidFill>
                  <a:srgbClr val="FF0000"/>
                </a:solidFill>
              </a:rPr>
              <a:t>(9.7)</a:t>
            </a:r>
          </a:p>
          <a:p>
            <a:pPr marL="863600" indent="-406400">
              <a:lnSpc>
                <a:spcPct val="150000"/>
              </a:lnSpc>
            </a:pPr>
            <a:r>
              <a:rPr lang="en-IN" sz="3200" b="1" dirty="0" smtClean="0"/>
              <a:t>7.   PA Score </a:t>
            </a:r>
            <a:r>
              <a:rPr lang="en-IN" sz="3200" b="1" dirty="0" smtClean="0">
                <a:solidFill>
                  <a:srgbClr val="FF0000"/>
                </a:solidFill>
              </a:rPr>
              <a:t>(9.8)</a:t>
            </a:r>
            <a:endParaRPr lang="en-IN" sz="32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18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B6EFE-02CA-47C8-B2D0-770CC69E5086}" type="datetime1">
              <a:rPr lang="en-IN" smtClean="0"/>
              <a:pPr/>
              <a:t>15-07-2023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22400" y="404665"/>
            <a:ext cx="7150000" cy="792088"/>
          </a:xfrm>
          <a:solidFill>
            <a:srgbClr val="C0FF81"/>
          </a:solidFill>
          <a:ln w="57150" cmpd="thinThick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IN" sz="3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Estimation of Deviation – </a:t>
            </a:r>
            <a:r>
              <a:rPr lang="en-IN" sz="36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 </a:t>
            </a:r>
            <a:endParaRPr lang="en-US" sz="36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8899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340768"/>
            <a:ext cx="7200800" cy="4776697"/>
          </a:xfrm>
          <a:solidFill>
            <a:srgbClr val="FFFF8B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Deviation, D</a:t>
            </a:r>
            <a:r>
              <a:rPr lang="en-US" b="1" baseline="-25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= (x</a:t>
            </a:r>
            <a:r>
              <a:rPr lang="en-US" b="1" baseline="-25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  <a:r>
              <a:rPr lang="en-US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b="1" baseline="-25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U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en-IN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11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n-IN" sz="5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400" b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 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- value reported by participant  ”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</a:t>
            </a:r>
            <a:endParaRPr lang="en-IN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400" b="1" baseline="-25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US" sz="2400" b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- Assigned Value</a:t>
            </a:r>
            <a:endParaRPr lang="en-IN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buNone/>
            </a:pPr>
            <a:r>
              <a:rPr lang="en-US" sz="1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11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lnSpc>
                <a:spcPts val="3400"/>
              </a:lnSpc>
              <a:buNone/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To assess performance evaluation of participant “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”, compare D</a:t>
            </a:r>
            <a:r>
              <a:rPr lang="en-US" sz="2400" b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 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with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MPE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for the concerned test parameter</a:t>
            </a:r>
            <a:r>
              <a:rPr lang="en-US" sz="24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>
              <a:buNone/>
            </a:pPr>
            <a:endParaRPr lang="en-US" sz="1600" b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  <a:r>
              <a:rPr lang="en-US" sz="2400" b="1" baseline="-250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 </a:t>
            </a:r>
            <a:r>
              <a:rPr lang="en-US" sz="24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≤ </a:t>
            </a:r>
            <a:r>
              <a:rPr lang="en-US" sz="24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MPE</a:t>
            </a:r>
            <a:r>
              <a:rPr lang="en-US" sz="24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:  Performance is satisfactory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  <a:r>
              <a:rPr lang="en-US" sz="2400" b="1" baseline="-25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 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&gt; </a:t>
            </a:r>
            <a:r>
              <a:rPr lang="en-US" sz="24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MPE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:  Performance is unsatisfactory</a:t>
            </a:r>
            <a:endParaRPr lang="en-US" sz="24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A1BC875-8D08-4D1D-8D23-3D38D895F99E}" type="slidenum">
              <a:rPr lang="en-US" altLang="en-US" sz="2000" b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19</a:t>
            </a:fld>
            <a:endParaRPr lang="en-US" altLang="en-US" sz="20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DD856B-540E-4FE7-9776-26BFC59C1811}" type="datetime1">
              <a:rPr lang="en-IN" smtClean="0"/>
              <a:pPr/>
              <a:t>15-07-2023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3716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 uiExpand="1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3424"/>
            <a:ext cx="7772400" cy="1143000"/>
          </a:xfrm>
          <a:solidFill>
            <a:srgbClr val="FFFFAF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IN" sz="3600" b="1" dirty="0" smtClean="0">
                <a:solidFill>
                  <a:srgbClr val="0E058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EVALUATION CRITERIA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87587"/>
            <a:ext cx="7772400" cy="4835624"/>
          </a:xfr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marL="609600" indent="-609600">
              <a:lnSpc>
                <a:spcPct val="110000"/>
              </a:lnSpc>
              <a:buClrTx/>
              <a:buSzPct val="150000"/>
              <a:buFont typeface="Wingdings" pitchFamily="2" charset="2"/>
              <a:buChar char="q"/>
            </a:pPr>
            <a:endParaRPr lang="en-US" altLang="ja-JP" sz="11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anose="020B0604030504040204" pitchFamily="34" charset="0"/>
              <a:ea typeface="MS PGothic" panose="020B0600070205080204" pitchFamily="34" charset="-128"/>
            </a:endParaRPr>
          </a:p>
          <a:p>
            <a:pPr marL="609600" indent="-609600" algn="just">
              <a:lnSpc>
                <a:spcPct val="110000"/>
              </a:lnSpc>
              <a:buClrTx/>
              <a:buSzPct val="150000"/>
              <a:buFont typeface="Wingdings" pitchFamily="2" charset="2"/>
              <a:buChar char="q"/>
            </a:pPr>
            <a:r>
              <a:rPr lang="en-GB" altLang="ja-JP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MS PGothic" panose="020B0600070205080204" pitchFamily="34" charset="-128"/>
              </a:rPr>
              <a:t>Standard Deviation for Proficiency Assessment </a:t>
            </a:r>
            <a:r>
              <a:rPr lang="en-GB" altLang="ja-JP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MS PGothic" panose="020B0600070205080204" pitchFamily="34" charset="-128"/>
              </a:rPr>
              <a:t>SDPA (</a:t>
            </a:r>
            <a:r>
              <a:rPr lang="el-GR" altLang="ja-JP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σ</a:t>
            </a:r>
            <a:r>
              <a:rPr lang="en-US" sz="2800" b="1" baseline="-250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GB" altLang="ja-JP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MS PGothic" panose="020B0600070205080204" pitchFamily="34" charset="-128"/>
              </a:rPr>
              <a:t>)</a:t>
            </a:r>
            <a:r>
              <a:rPr lang="en-GB" altLang="ja-JP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MS PGothic" panose="020B0600070205080204" pitchFamily="34" charset="-128"/>
              </a:rPr>
              <a:t>- </a:t>
            </a:r>
            <a:r>
              <a:rPr lang="en-US" altLang="ja-JP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MS PGothic" panose="020B0600070205080204" pitchFamily="34" charset="-128"/>
              </a:rPr>
              <a:t>Measure of dispersion used in the evaluation of results of Proficiency Testing, </a:t>
            </a:r>
            <a:r>
              <a:rPr lang="en-US" altLang="ja-JP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based on available information </a:t>
            </a:r>
          </a:p>
          <a:p>
            <a:pPr marL="609600" indent="-609600">
              <a:lnSpc>
                <a:spcPct val="110000"/>
              </a:lnSpc>
              <a:buClrTx/>
              <a:buSzPct val="150000"/>
              <a:buNone/>
            </a:pPr>
            <a:endParaRPr lang="en-US" sz="2400" b="1" dirty="0" smtClean="0">
              <a:latin typeface="Tahoma" panose="020B0604030504040204" pitchFamily="34" charset="0"/>
            </a:endParaRPr>
          </a:p>
          <a:p>
            <a:pPr marL="609600" indent="-609600" algn="just">
              <a:lnSpc>
                <a:spcPct val="110000"/>
              </a:lnSpc>
              <a:buClrTx/>
              <a:buSzPct val="150000"/>
              <a:buFont typeface="Wingdings" pitchFamily="2" charset="2"/>
              <a:buChar char="q"/>
            </a:pPr>
            <a:r>
              <a:rPr lang="en-GB" altLang="ja-JP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MS PGothic" panose="020B0600070205080204" pitchFamily="34" charset="-128"/>
              </a:rPr>
              <a:t>Maximum permissible measurement error (Limit of Error)</a:t>
            </a:r>
            <a:r>
              <a:rPr lang="en-GB" altLang="ja-JP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MS PGothic" panose="020B0600070205080204" pitchFamily="34" charset="-128"/>
              </a:rPr>
              <a:t> </a:t>
            </a:r>
            <a:r>
              <a:rPr lang="en-GB" altLang="ja-JP" sz="2800" b="1" u="sng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MS PGothic" panose="020B0600070205080204" pitchFamily="34" charset="-128"/>
              </a:rPr>
              <a:t>Delta E</a:t>
            </a:r>
            <a:r>
              <a:rPr lang="en-GB" altLang="ja-JP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  <a:ea typeface="MS PGothic" panose="020B0600070205080204" pitchFamily="34" charset="-128"/>
              </a:rPr>
              <a:t> (</a:t>
            </a:r>
            <a:r>
              <a:rPr lang="en-US" sz="2800" b="1" dirty="0" err="1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ðE</a:t>
            </a: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rPr>
              <a:t>)</a:t>
            </a:r>
            <a:r>
              <a:rPr lang="en-GB" altLang="ja-JP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  <a:ea typeface="MS PGothic" panose="020B0600070205080204" pitchFamily="34" charset="-128"/>
              </a:rPr>
              <a:t>- </a:t>
            </a:r>
            <a:r>
              <a:rPr lang="en-US" sz="2800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ahoma" panose="020B0604030504040204" pitchFamily="34" charset="0"/>
              </a:rPr>
              <a:t> Extreme value of measurement error, with respect to a known reference quantity value, permitted by specifications or regulations for a given measurement, measuring instrument, or measuring system</a:t>
            </a:r>
            <a:endParaRPr lang="en-US" sz="2800" b="1" dirty="0" smtClean="0">
              <a:latin typeface="Tahoma" panose="020B0604030504040204" pitchFamily="34" charset="0"/>
            </a:endParaRPr>
          </a:p>
          <a:p>
            <a:pPr marL="609600" indent="-609600" eaLnBrk="1" hangingPunct="1">
              <a:lnSpc>
                <a:spcPct val="110000"/>
              </a:lnSpc>
              <a:buClrTx/>
              <a:buSzPct val="150000"/>
              <a:buFont typeface="Wingdings" pitchFamily="2" charset="2"/>
              <a:buChar char="q"/>
            </a:pPr>
            <a:endParaRPr lang="en-US" altLang="en-US" sz="2200" b="1" dirty="0" smtClean="0">
              <a:solidFill>
                <a:srgbClr val="0E0587"/>
              </a:solidFill>
              <a:latin typeface="Tahoma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34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10E62AA-FCC1-457A-9BD6-F674913DCBCF}" type="slidenum">
              <a:rPr lang="en-US" altLang="en-US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2</a:t>
            </a:fld>
            <a:endParaRPr lang="en-US" altLang="en-US" sz="20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AB3A5-7643-4624-B66E-3F769B6302DB}" type="datetime1">
              <a:rPr lang="en-IN" smtClean="0"/>
              <a:pPr/>
              <a:t>15-07-2023</a:t>
            </a:fld>
            <a:endParaRPr lang="en-IN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7" grpId="0" uiExpand="1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22400" y="404665"/>
            <a:ext cx="7438032" cy="792088"/>
          </a:xfrm>
          <a:solidFill>
            <a:srgbClr val="C0FF81"/>
          </a:solidFill>
          <a:ln w="57150" cmpd="thinThick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IN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Estimation of Deviation % – </a:t>
            </a:r>
            <a:r>
              <a:rPr lang="en-IN" sz="32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D % </a:t>
            </a:r>
            <a:endParaRPr lang="en-US" sz="32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8899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340768"/>
            <a:ext cx="7488832" cy="4776697"/>
          </a:xfrm>
          <a:solidFill>
            <a:srgbClr val="FFFF8B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Deviation, D</a:t>
            </a:r>
            <a:r>
              <a:rPr lang="en-US" sz="2800" b="1" baseline="-25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%= (x</a:t>
            </a:r>
            <a:r>
              <a:rPr lang="en-US" sz="2800" b="1" baseline="-25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  <a:r>
              <a:rPr lang="en-US" sz="28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800" b="1" baseline="-25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)/ </a:t>
            </a:r>
            <a:r>
              <a:rPr lang="en-US" sz="28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800" b="1" baseline="-25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US" sz="2800" b="1" baseline="-25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 100</a:t>
            </a:r>
            <a:endParaRPr lang="en-IN" sz="28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1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n-IN" sz="5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400" b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 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- value reported by participant  ”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</a:t>
            </a:r>
            <a:endParaRPr lang="en-IN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400" b="1" baseline="-25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US" sz="2400" b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- Assigned Value</a:t>
            </a:r>
            <a:endParaRPr lang="en-IN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lvl="0">
              <a:buNone/>
            </a:pPr>
            <a:r>
              <a:rPr lang="en-US" sz="11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11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lnSpc>
                <a:spcPts val="3400"/>
              </a:lnSpc>
              <a:buNone/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To assess performance evaluation of participant “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”, compare D</a:t>
            </a:r>
            <a:r>
              <a:rPr lang="en-US" sz="2400" b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 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with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MPE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% for the concerned test parameter</a:t>
            </a:r>
            <a:r>
              <a:rPr lang="en-US" sz="24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</a:p>
          <a:p>
            <a:pPr>
              <a:buNone/>
            </a:pPr>
            <a:endParaRPr lang="en-US" sz="1600" b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  <a:r>
              <a:rPr lang="en-US" sz="2400" b="1" baseline="-25000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 </a:t>
            </a:r>
            <a:r>
              <a:rPr lang="en-US" sz="24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% ≤ </a:t>
            </a:r>
            <a:r>
              <a:rPr lang="en-US" sz="2400" b="1" dirty="0" err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MPE</a:t>
            </a:r>
            <a:r>
              <a:rPr lang="en-US" sz="24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%:  Performance is satisfactory</a:t>
            </a: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</a:t>
            </a:r>
            <a:r>
              <a:rPr lang="en-US" sz="2400" b="1" baseline="-25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 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% &gt; </a:t>
            </a:r>
            <a:r>
              <a:rPr lang="en-US" sz="24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MPE</a:t>
            </a:r>
            <a:r>
              <a:rPr lang="en-US" sz="24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% :  Performance is unsatisfactory</a:t>
            </a:r>
            <a:endParaRPr lang="en-US" sz="24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A1BC875-8D08-4D1D-8D23-3D38D895F99E}" type="slidenum">
              <a:rPr lang="en-US" altLang="en-US" sz="2000" b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20</a:t>
            </a:fld>
            <a:endParaRPr lang="en-US" altLang="en-US" sz="20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3F311-0A06-43E4-89ED-CF56DB899154}" type="datetime1">
              <a:rPr lang="en-IN" smtClean="0"/>
              <a:pPr/>
              <a:t>15-07-2023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3716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 uiExpand="1" build="p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22400" y="404665"/>
            <a:ext cx="7438032" cy="792088"/>
          </a:xfrm>
          <a:solidFill>
            <a:srgbClr val="C0FF81"/>
          </a:solidFill>
          <a:ln w="57150" cmpd="thinThick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IN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Estimation of z Score – </a:t>
            </a:r>
            <a:r>
              <a:rPr lang="en-IN" sz="32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z </a:t>
            </a:r>
            <a:endParaRPr lang="en-US" sz="32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8899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340768"/>
            <a:ext cx="7488832" cy="4776697"/>
          </a:xfrm>
          <a:solidFill>
            <a:srgbClr val="FFFF8B"/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n-U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 Score, </a:t>
            </a:r>
            <a:r>
              <a:rPr lang="en-US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</a:t>
            </a:r>
            <a:r>
              <a:rPr lang="en-US" b="1" baseline="-25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= (x</a:t>
            </a:r>
            <a:r>
              <a:rPr lang="en-US" b="1" baseline="-25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  <a:r>
              <a:rPr lang="en-US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b="1" baseline="-25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U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)/ </a:t>
            </a:r>
            <a:r>
              <a:rPr lang="el-GR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σ</a:t>
            </a:r>
            <a:r>
              <a:rPr lang="en-US" b="1" baseline="-25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pt </a:t>
            </a:r>
            <a:r>
              <a:rPr lang="en-U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IN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n-IN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800" b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 </a:t>
            </a:r>
            <a:r>
              <a:rPr lang="en-US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- value reported by participant  ”</a:t>
            </a:r>
            <a:r>
              <a:rPr lang="en-US" sz="2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</a:t>
            </a:r>
            <a:endParaRPr lang="en-IN" sz="28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8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800" b="1" baseline="-25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US" sz="2800" b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- Assigned Value</a:t>
            </a:r>
          </a:p>
          <a:p>
            <a:pPr>
              <a:buNone/>
            </a:pPr>
            <a:r>
              <a:rPr lang="el-GR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σ</a:t>
            </a:r>
            <a:r>
              <a:rPr lang="en-US" sz="2800" b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pt </a:t>
            </a:r>
            <a:r>
              <a:rPr lang="en-US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- SDPA</a:t>
            </a:r>
          </a:p>
          <a:p>
            <a:pPr>
              <a:buNone/>
            </a:pPr>
            <a:endParaRPr lang="en-IN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r>
              <a:rPr lang="en-IN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Interpretation of </a:t>
            </a:r>
            <a:r>
              <a:rPr lang="en-US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|</a:t>
            </a:r>
            <a:r>
              <a:rPr lang="en-IN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</a:t>
            </a:r>
            <a:r>
              <a:rPr lang="en-US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| </a:t>
            </a:r>
            <a:r>
              <a:rPr lang="en-IN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score:</a:t>
            </a:r>
          </a:p>
          <a:p>
            <a:pPr>
              <a:buNone/>
            </a:pPr>
            <a:endParaRPr lang="en-IN" sz="900" b="1" u="sn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65113" indent="0">
              <a:lnSpc>
                <a:spcPts val="3000"/>
              </a:lnSpc>
              <a:buNone/>
            </a:pPr>
            <a:r>
              <a:rPr lang="en-US" sz="26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Between 0 to 2.0 : Satisfactory;  </a:t>
            </a:r>
            <a:endParaRPr lang="en-IN" sz="2600" b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65113" indent="0">
              <a:lnSpc>
                <a:spcPts val="3000"/>
              </a:lnSpc>
              <a:buNone/>
            </a:pPr>
            <a:r>
              <a:rPr lang="en-US" sz="2600" b="1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2.0 but &lt; 3.0 : Questionable (Straggler);</a:t>
            </a:r>
            <a:endParaRPr lang="en-IN" sz="2600" b="1" dirty="0" smtClean="0">
              <a:solidFill>
                <a:schemeClr val="accent6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65113" indent="0">
              <a:lnSpc>
                <a:spcPts val="3000"/>
              </a:lnSpc>
              <a:buNone/>
            </a:pPr>
            <a:r>
              <a:rPr lang="en-US" sz="2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≥ 3.0 :  Unsatisfactory (Outlier).</a:t>
            </a:r>
            <a:endParaRPr lang="en-IN" sz="26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24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lnSpc>
                <a:spcPts val="3400"/>
              </a:lnSpc>
              <a:buNone/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2400" b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A1BC875-8D08-4D1D-8D23-3D38D895F99E}" type="slidenum">
              <a:rPr lang="en-US" altLang="en-US" sz="2000" b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21</a:t>
            </a:fld>
            <a:endParaRPr lang="en-US" altLang="en-US" sz="20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842AD-DDA5-4FE6-80A6-B57B3B7F5B3F}" type="datetime1">
              <a:rPr lang="en-IN" smtClean="0"/>
              <a:pPr/>
              <a:t>15-07-2023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3716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 uiExpand="1" build="p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404665"/>
            <a:ext cx="7488832" cy="792088"/>
          </a:xfrm>
          <a:solidFill>
            <a:srgbClr val="C0FF81"/>
          </a:solidFill>
          <a:ln w="57150" cmpd="thinThick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IN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Estimation of z prime Score – </a:t>
            </a:r>
            <a:r>
              <a:rPr lang="en-IN" sz="32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z’ </a:t>
            </a:r>
            <a:endParaRPr lang="en-US" sz="32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8899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340768"/>
            <a:ext cx="7488832" cy="4776697"/>
          </a:xfrm>
          <a:solidFill>
            <a:srgbClr val="FFFF8B"/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Z’ Score, </a:t>
            </a:r>
            <a:r>
              <a:rPr lang="en-US" sz="28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z’</a:t>
            </a:r>
            <a:r>
              <a:rPr lang="en-US" sz="2800" b="1" baseline="-25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= (x</a:t>
            </a:r>
            <a:r>
              <a:rPr lang="en-US" sz="2800" b="1" baseline="-25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  <a:r>
              <a:rPr lang="en-US" sz="28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800" b="1" baseline="-25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)/ √[</a:t>
            </a:r>
            <a:r>
              <a:rPr lang="el-GR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σ</a:t>
            </a:r>
            <a:r>
              <a:rPr lang="en-US" sz="2800" b="1" baseline="-25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US" sz="2800" b="1" baseline="30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2800" b="1" baseline="30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+u(</a:t>
            </a:r>
            <a:r>
              <a:rPr lang="en-US" sz="28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800" b="1" baseline="-25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en-US" sz="2800" b="1" baseline="30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]</a:t>
            </a:r>
            <a:endParaRPr lang="en-IN" sz="24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n-IN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400" b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 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- value reported by participant  ”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</a:t>
            </a:r>
            <a:endParaRPr lang="en-IN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400" b="1" baseline="-25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US" sz="2400" b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- Assigned Value</a:t>
            </a:r>
          </a:p>
          <a:p>
            <a:pPr>
              <a:buNone/>
            </a:pPr>
            <a:r>
              <a:rPr lang="el-GR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σ</a:t>
            </a:r>
            <a:r>
              <a:rPr lang="en-US" sz="2400" b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pt 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- SDPA</a:t>
            </a:r>
          </a:p>
          <a:p>
            <a:pPr>
              <a:buNone/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u(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400" b="1" baseline="-25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  -Std. uncertainty of Assigned Value</a:t>
            </a:r>
            <a:endParaRPr lang="en-IN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endParaRPr lang="en-IN" sz="900" b="1" u="sn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r>
              <a:rPr lang="en-IN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Interpretation of </a:t>
            </a:r>
            <a:r>
              <a:rPr lang="en-US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|</a:t>
            </a:r>
            <a:r>
              <a:rPr lang="en-IN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z’</a:t>
            </a:r>
            <a:r>
              <a:rPr lang="en-US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| </a:t>
            </a:r>
            <a:r>
              <a:rPr lang="en-IN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score:</a:t>
            </a:r>
          </a:p>
          <a:p>
            <a:pPr>
              <a:buNone/>
            </a:pPr>
            <a:endParaRPr lang="en-IN" sz="900" b="1" u="sn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65113" indent="0">
              <a:lnSpc>
                <a:spcPts val="3000"/>
              </a:lnSpc>
              <a:buNone/>
            </a:pPr>
            <a:r>
              <a:rPr lang="en-US" sz="26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Between 0 to 2.0 : Satisfactory;  </a:t>
            </a:r>
            <a:endParaRPr lang="en-IN" sz="2600" b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65113" indent="0">
              <a:lnSpc>
                <a:spcPts val="3000"/>
              </a:lnSpc>
              <a:buNone/>
            </a:pPr>
            <a:r>
              <a:rPr lang="en-US" sz="2600" b="1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2.0 but &lt; 3.0 : Questionable (Straggler);</a:t>
            </a:r>
            <a:endParaRPr lang="en-IN" sz="2600" b="1" dirty="0" smtClean="0">
              <a:solidFill>
                <a:schemeClr val="accent6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65113" indent="0">
              <a:lnSpc>
                <a:spcPts val="3000"/>
              </a:lnSpc>
              <a:buNone/>
            </a:pPr>
            <a:r>
              <a:rPr lang="en-US" sz="2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≥ 3.0 :  Unsatisfactory (Outlier).</a:t>
            </a:r>
            <a:endParaRPr lang="en-IN" sz="26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24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lnSpc>
                <a:spcPts val="3400"/>
              </a:lnSpc>
              <a:buNone/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2400" b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A1BC875-8D08-4D1D-8D23-3D38D895F99E}" type="slidenum">
              <a:rPr lang="en-US" altLang="en-US" sz="2000" b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22</a:t>
            </a:fld>
            <a:endParaRPr lang="en-US" altLang="en-US" sz="20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A96E3-DD54-4C77-9ACC-20BB879D2EF2}" type="datetime1">
              <a:rPr lang="en-IN" smtClean="0"/>
              <a:pPr/>
              <a:t>15-07-2023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3716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 uiExpand="1" build="p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404665"/>
            <a:ext cx="7488832" cy="792088"/>
          </a:xfrm>
          <a:solidFill>
            <a:srgbClr val="C0FF81"/>
          </a:solidFill>
          <a:ln w="57150" cmpd="thinThick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IN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When to use z prime Score ?</a:t>
            </a:r>
            <a:endParaRPr lang="en-US" sz="32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8899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340768"/>
            <a:ext cx="7488832" cy="4776697"/>
          </a:xfrm>
          <a:solidFill>
            <a:srgbClr val="FFFF8B"/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n-IN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N" b="1" u="sng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Criteria to use z score:</a:t>
            </a:r>
          </a:p>
          <a:p>
            <a:pPr marL="0" lvl="0" indent="0" algn="ctr">
              <a:buNone/>
            </a:pPr>
            <a:r>
              <a:rPr lang="en-IN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When </a:t>
            </a:r>
            <a:r>
              <a:rPr lang="en-U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u(</a:t>
            </a:r>
            <a:r>
              <a:rPr lang="en-US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b="1" baseline="-25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US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 ≤ 0.3 </a:t>
            </a:r>
            <a:r>
              <a:rPr lang="el-GR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σ</a:t>
            </a:r>
            <a:r>
              <a:rPr lang="en-US" b="1" baseline="-25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</a:p>
          <a:p>
            <a:pPr marL="0" lvl="0" indent="0" algn="ctr">
              <a:buNone/>
            </a:pPr>
            <a:endParaRPr lang="en-US" sz="1100" b="1" baseline="-25000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u(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400" b="1" baseline="-25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- Std. uncertainty of Assigned Value</a:t>
            </a:r>
          </a:p>
          <a:p>
            <a:pPr>
              <a:buNone/>
            </a:pPr>
            <a:r>
              <a:rPr lang="el-GR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σ</a:t>
            </a:r>
            <a:r>
              <a:rPr lang="en-US" sz="2400" b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pt 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- SDPA</a:t>
            </a:r>
          </a:p>
          <a:p>
            <a:pPr>
              <a:buNone/>
            </a:pPr>
            <a:endParaRPr lang="en-US" sz="110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Use z’ score only if the above criteria is not complied. </a:t>
            </a:r>
          </a:p>
          <a:p>
            <a:pPr marL="0" indent="0">
              <a:buNone/>
            </a:pPr>
            <a:endParaRPr lang="en-US" sz="10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just">
              <a:lnSpc>
                <a:spcPts val="3200"/>
              </a:lnSpc>
              <a:buNone/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 z’ score </a:t>
            </a:r>
            <a:r>
              <a:rPr lang="en-US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allowance for uncertainty of assigned value is considered 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while evaluating performance of participant </a:t>
            </a:r>
            <a:endParaRPr lang="en-US" sz="24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lnSpc>
                <a:spcPts val="3400"/>
              </a:lnSpc>
              <a:buNone/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A1BC875-8D08-4D1D-8D23-3D38D895F99E}" type="slidenum">
              <a:rPr lang="en-US" altLang="en-US" sz="2000" b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23</a:t>
            </a:fld>
            <a:endParaRPr lang="en-US" altLang="en-US" sz="20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FCC2C-131B-4C0C-B776-6FB2F11190C9}" type="datetime1">
              <a:rPr lang="en-IN" smtClean="0"/>
              <a:pPr/>
              <a:t>15-07-2023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3716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 uiExpand="1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212941"/>
            <a:ext cx="7488832" cy="792088"/>
          </a:xfrm>
          <a:solidFill>
            <a:srgbClr val="C0FF81"/>
          </a:solidFill>
          <a:ln w="57150" cmpd="thinThick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IN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Estimation of Zeta Score – </a:t>
            </a:r>
            <a:r>
              <a:rPr lang="en-IN" sz="32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000" b="1" dirty="0" smtClean="0">
                <a:sym typeface="Symbol"/>
              </a:rPr>
              <a:t></a:t>
            </a:r>
            <a:r>
              <a:rPr lang="en-IN" sz="40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40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8899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124744"/>
            <a:ext cx="7488832" cy="5112568"/>
          </a:xfrm>
          <a:solidFill>
            <a:srgbClr val="FFFF8B"/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n-US" sz="25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Zeta</a:t>
            </a:r>
            <a:r>
              <a:rPr lang="en-US" sz="25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Score, </a:t>
            </a:r>
            <a:r>
              <a:rPr lang="en-US" sz="25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 </a:t>
            </a:r>
            <a:r>
              <a:rPr lang="en-US" sz="2500" b="1" baseline="-25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5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= (x</a:t>
            </a:r>
            <a:r>
              <a:rPr lang="en-US" sz="2500" b="1" baseline="-25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5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  <a:r>
              <a:rPr lang="en-US" sz="25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500" b="1" baseline="-25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US" sz="25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)/ √[u(x</a:t>
            </a:r>
            <a:r>
              <a:rPr lang="en-US" sz="2500" b="1" baseline="-25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5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en-US" sz="2500" b="1" baseline="30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 </a:t>
            </a:r>
            <a:r>
              <a:rPr lang="en-US" sz="25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+u(</a:t>
            </a:r>
            <a:r>
              <a:rPr lang="en-US" sz="25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500" b="1" baseline="-25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US" sz="25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en-US" sz="2500" b="1" baseline="30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25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]</a:t>
            </a:r>
            <a:endParaRPr lang="en-IN" sz="25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n-IN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400" b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 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- value reported by participant  ”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</a:t>
            </a:r>
            <a:endParaRPr lang="en-IN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400" b="1" baseline="-25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US" sz="2400" b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- Assigned Value</a:t>
            </a:r>
          </a:p>
          <a:p>
            <a:pPr>
              <a:buNone/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u(x</a:t>
            </a:r>
            <a:r>
              <a:rPr lang="en-US" sz="2400" b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  -Std. uncertainty of participant “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</a:t>
            </a:r>
            <a:endParaRPr lang="en-IN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u(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400" b="1" baseline="-25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  -Std. uncertainty of Assigned Value</a:t>
            </a:r>
            <a:endParaRPr lang="en-IN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endParaRPr lang="en-IN" sz="900" b="1" u="sn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r>
              <a:rPr lang="en-IN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Interpretation of </a:t>
            </a:r>
            <a:r>
              <a:rPr lang="en-US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|</a:t>
            </a:r>
            <a:r>
              <a:rPr lang="en-US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</a:t>
            </a:r>
            <a:r>
              <a:rPr lang="en-IN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| </a:t>
            </a:r>
            <a:r>
              <a:rPr lang="en-IN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score:</a:t>
            </a:r>
          </a:p>
          <a:p>
            <a:pPr>
              <a:buNone/>
            </a:pPr>
            <a:endParaRPr lang="en-IN" sz="900" b="1" u="sn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65113" indent="0">
              <a:lnSpc>
                <a:spcPts val="3000"/>
              </a:lnSpc>
              <a:buNone/>
            </a:pPr>
            <a:r>
              <a:rPr lang="en-US" sz="26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Between 0 to 2.0 : Satisfactory;  </a:t>
            </a:r>
            <a:endParaRPr lang="en-IN" sz="2600" b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65113" indent="0">
              <a:lnSpc>
                <a:spcPts val="3000"/>
              </a:lnSpc>
              <a:buNone/>
            </a:pPr>
            <a:r>
              <a:rPr lang="en-US" sz="2600" b="1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2.0 but &lt; 3.0 : Questionable (Straggler);</a:t>
            </a:r>
            <a:endParaRPr lang="en-IN" sz="2600" b="1" dirty="0" smtClean="0">
              <a:solidFill>
                <a:schemeClr val="accent6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65113" indent="0">
              <a:lnSpc>
                <a:spcPts val="3000"/>
              </a:lnSpc>
              <a:buNone/>
            </a:pPr>
            <a:r>
              <a:rPr lang="en-US" sz="2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≥ 3.0 :  Unsatisfactory (Outlier).</a:t>
            </a:r>
          </a:p>
          <a:p>
            <a:pPr marL="0" indent="0">
              <a:lnSpc>
                <a:spcPts val="3000"/>
              </a:lnSpc>
              <a:buNone/>
            </a:pPr>
            <a:r>
              <a:rPr lang="en-US" sz="21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N" sz="21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 Score is used for validation of uncertainty claims</a:t>
            </a:r>
            <a:endParaRPr lang="en-US" sz="2100" b="1" u="sng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65113" indent="0">
              <a:lnSpc>
                <a:spcPts val="3000"/>
              </a:lnSpc>
              <a:buNone/>
            </a:pPr>
            <a:endParaRPr lang="en-IN" sz="26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24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lnSpc>
                <a:spcPts val="3400"/>
              </a:lnSpc>
              <a:buNone/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2400" b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A1BC875-8D08-4D1D-8D23-3D38D895F99E}" type="slidenum">
              <a:rPr lang="en-US" altLang="en-US" sz="2000" b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24</a:t>
            </a:fld>
            <a:endParaRPr lang="en-US" altLang="en-US" sz="20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A17FAE-C006-44E1-8541-A656832FBC76}" type="datetime1">
              <a:rPr lang="en-IN" smtClean="0"/>
              <a:pPr/>
              <a:t>15-07-2023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3716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 uiExpand="1" build="p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404665"/>
            <a:ext cx="7488832" cy="792088"/>
          </a:xfrm>
          <a:solidFill>
            <a:srgbClr val="C0FF81"/>
          </a:solidFill>
          <a:ln w="57150" cmpd="thinThick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IN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Estimation of En Score – </a:t>
            </a:r>
            <a:r>
              <a:rPr lang="en-IN" sz="32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N" sz="4000" b="1" dirty="0" smtClean="0">
                <a:sym typeface="Symbol"/>
              </a:rPr>
              <a:t>En</a:t>
            </a:r>
            <a:endParaRPr lang="en-US" sz="40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8899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340768"/>
            <a:ext cx="7488832" cy="4776697"/>
          </a:xfrm>
          <a:solidFill>
            <a:srgbClr val="FFFF8B"/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n-US" sz="25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E</a:t>
            </a:r>
            <a:r>
              <a:rPr lang="en-US" sz="2500" b="1" baseline="-25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n</a:t>
            </a:r>
            <a:r>
              <a:rPr lang="en-US" sz="2500" b="1" baseline="-25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5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= (x</a:t>
            </a:r>
            <a:r>
              <a:rPr lang="en-US" sz="2500" b="1" baseline="-25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5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  <a:r>
              <a:rPr lang="en-US" sz="25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500" b="1" baseline="-25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US" sz="25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)/ √[U(x</a:t>
            </a:r>
            <a:r>
              <a:rPr lang="en-US" sz="2500" b="1" baseline="-25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5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en-US" sz="2500" b="1" baseline="30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 </a:t>
            </a:r>
            <a:r>
              <a:rPr lang="en-US" sz="25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+U(</a:t>
            </a:r>
            <a:r>
              <a:rPr lang="en-US" sz="25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500" b="1" baseline="-25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US" sz="25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en-US" sz="2500" b="1" baseline="30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sz="25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]</a:t>
            </a:r>
            <a:endParaRPr lang="en-IN" sz="25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n-IN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400" b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 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- value reported by participant  ”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</a:t>
            </a:r>
            <a:endParaRPr lang="en-IN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400" b="1" baseline="-25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US" sz="2400" b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- Assigned Value</a:t>
            </a:r>
          </a:p>
          <a:p>
            <a:pPr>
              <a:buNone/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u(x</a:t>
            </a:r>
            <a:r>
              <a:rPr lang="en-US" sz="2400" b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 - Expanded  uncertainty of participant “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</a:t>
            </a:r>
            <a:endParaRPr lang="en-IN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u(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400" b="1" baseline="-25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- Expanded uncertainty of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Assig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 Value</a:t>
            </a:r>
            <a:endParaRPr lang="en-IN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endParaRPr lang="en-IN" sz="900" b="1" u="sn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r>
              <a:rPr lang="en-IN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Interpretation of </a:t>
            </a:r>
            <a:r>
              <a:rPr lang="en-US" sz="2400" b="1" u="sng" smtClean="0">
                <a:latin typeface="Tahoma" pitchFamily="34" charset="0"/>
                <a:ea typeface="Tahoma" pitchFamily="34" charset="0"/>
                <a:cs typeface="Tahoma" pitchFamily="34" charset="0"/>
              </a:rPr>
              <a:t>|</a:t>
            </a:r>
            <a:r>
              <a:rPr lang="en-US" sz="2400" b="1" u="sng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En</a:t>
            </a:r>
            <a:r>
              <a:rPr lang="en-IN" sz="2400" b="1" u="sng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| </a:t>
            </a:r>
            <a:r>
              <a:rPr lang="en-IN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score:</a:t>
            </a:r>
          </a:p>
          <a:p>
            <a:pPr>
              <a:buNone/>
            </a:pPr>
            <a:endParaRPr lang="en-IN" sz="900" b="1" u="sn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65113" indent="0">
              <a:lnSpc>
                <a:spcPts val="3000"/>
              </a:lnSpc>
              <a:buNone/>
            </a:pPr>
            <a:r>
              <a:rPr lang="en-US" sz="26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Between 0 to 1.0 : Satisfactory;  </a:t>
            </a:r>
            <a:endParaRPr lang="en-IN" sz="2600" b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65113" indent="0">
              <a:lnSpc>
                <a:spcPts val="3000"/>
              </a:lnSpc>
              <a:buNone/>
            </a:pPr>
            <a:r>
              <a:rPr lang="en-US" sz="2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≥ 1.0 :  Unsatisfactory (Outlier).</a:t>
            </a:r>
            <a:endParaRPr lang="en-IN" sz="26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N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En Score is used in calibration PT Schemes</a:t>
            </a:r>
            <a:endParaRPr lang="en-US" sz="24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lnSpc>
                <a:spcPts val="3400"/>
              </a:lnSpc>
              <a:buNone/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2400" b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A1BC875-8D08-4D1D-8D23-3D38D895F99E}" type="slidenum">
              <a:rPr lang="en-US" altLang="en-US" sz="2000" b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25</a:t>
            </a:fld>
            <a:endParaRPr lang="en-US" altLang="en-US" sz="20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D2238-F9C0-408F-9C0A-59A9FB89394A}" type="datetime1">
              <a:rPr lang="en-IN" smtClean="0"/>
              <a:pPr/>
              <a:t>15-07-2023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3716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 uiExpand="1" build="p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404665"/>
            <a:ext cx="7488832" cy="792088"/>
          </a:xfrm>
          <a:solidFill>
            <a:srgbClr val="C0FF81"/>
          </a:solidFill>
          <a:ln w="57150" cmpd="thinThick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IN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Estimation of PA Score – </a:t>
            </a:r>
            <a:r>
              <a:rPr lang="en-IN" sz="32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N" sz="4000" b="1" dirty="0" smtClean="0">
                <a:sym typeface="Symbol"/>
              </a:rPr>
              <a:t>P</a:t>
            </a:r>
            <a:r>
              <a:rPr lang="en-IN" sz="4000" b="1" baseline="-25000" dirty="0" smtClean="0">
                <a:sym typeface="Symbol"/>
              </a:rPr>
              <a:t>A</a:t>
            </a:r>
            <a:endParaRPr lang="en-US" sz="4000" b="1" baseline="-250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8899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340768"/>
            <a:ext cx="7488832" cy="4776697"/>
          </a:xfrm>
          <a:solidFill>
            <a:srgbClr val="FFFF8B"/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n-IN" sz="40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P</a:t>
            </a:r>
            <a:r>
              <a:rPr lang="en-IN" sz="4000" b="1" baseline="-25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A</a:t>
            </a:r>
            <a:r>
              <a:rPr lang="en-US" sz="4000" b="1" baseline="-25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40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= (x</a:t>
            </a:r>
            <a:r>
              <a:rPr lang="en-US" sz="4000" b="1" baseline="-25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40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– </a:t>
            </a:r>
            <a:r>
              <a:rPr lang="en-US" sz="40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4000" b="1" baseline="-25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US" sz="40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)/</a:t>
            </a:r>
            <a:r>
              <a:rPr lang="en-US" sz="40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</a:t>
            </a:r>
            <a:r>
              <a:rPr lang="en-US" sz="4000" b="1" baseline="-25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</a:t>
            </a:r>
            <a:endParaRPr lang="en-IN" sz="40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1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 </a:t>
            </a:r>
            <a:endParaRPr lang="en-IN" sz="12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400" b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 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- value reported by participant  ”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”</a:t>
            </a:r>
            <a:endParaRPr lang="en-IN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sz="2400" b="1" baseline="-250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US" sz="2400" b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- Assigned Value</a:t>
            </a:r>
          </a:p>
          <a:p>
            <a:pPr>
              <a:buNone/>
            </a:pPr>
            <a:r>
              <a:rPr lang="en-US" sz="2400" b="1" i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</a:t>
            </a:r>
            <a:r>
              <a:rPr lang="en-US" sz="2400" b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- </a:t>
            </a:r>
            <a:r>
              <a:rPr lang="en-US" sz="24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MPE</a:t>
            </a: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fixed for the concerned test</a:t>
            </a:r>
            <a:endParaRPr lang="en-IN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IN" sz="240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endParaRPr lang="en-IN" sz="900" b="1" u="sn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buNone/>
            </a:pPr>
            <a:r>
              <a:rPr lang="en-IN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Interpretation of </a:t>
            </a:r>
            <a:r>
              <a:rPr lang="en-US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|</a:t>
            </a:r>
            <a:r>
              <a:rPr lang="en-IN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 P</a:t>
            </a:r>
            <a:r>
              <a:rPr lang="en-IN" sz="1400" b="1" u="sng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A</a:t>
            </a:r>
            <a:r>
              <a:rPr lang="en-IN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| </a:t>
            </a:r>
            <a:r>
              <a:rPr lang="en-IN" sz="2400" b="1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score:</a:t>
            </a:r>
          </a:p>
          <a:p>
            <a:pPr>
              <a:buNone/>
            </a:pPr>
            <a:endParaRPr lang="en-IN" sz="900" b="1" u="sng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65113" indent="0">
              <a:lnSpc>
                <a:spcPts val="3000"/>
              </a:lnSpc>
              <a:buNone/>
            </a:pPr>
            <a:r>
              <a:rPr lang="en-US" sz="2600" b="1" dirty="0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Between 0 to 1.0 : Satisfactory;  </a:t>
            </a:r>
            <a:endParaRPr lang="en-IN" sz="2600" b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65113" indent="0">
              <a:lnSpc>
                <a:spcPts val="3000"/>
              </a:lnSpc>
              <a:buNone/>
            </a:pPr>
            <a:r>
              <a:rPr lang="en-US" sz="2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≥ 1.0 :  Unsatisfactory (Outlier).</a:t>
            </a:r>
            <a:endParaRPr lang="en-IN" sz="26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24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lnSpc>
                <a:spcPts val="3400"/>
              </a:lnSpc>
              <a:buNone/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2400" b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A1BC875-8D08-4D1D-8D23-3D38D895F99E}" type="slidenum">
              <a:rPr lang="en-US" altLang="en-US" sz="2000" b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26</a:t>
            </a:fld>
            <a:endParaRPr lang="en-US" altLang="en-US" sz="20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4BAC54-B41E-4A5D-959B-2D079F4C4622}" type="datetime1">
              <a:rPr lang="en-IN" smtClean="0"/>
              <a:pPr/>
              <a:t>15-07-2023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3716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 uiExpand="1" build="p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404665"/>
            <a:ext cx="7488832" cy="792088"/>
          </a:xfrm>
          <a:solidFill>
            <a:srgbClr val="C0FF81"/>
          </a:solidFill>
          <a:ln w="57150" cmpd="thinThick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IN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Relationship between </a:t>
            </a:r>
            <a:r>
              <a:rPr lang="en-IN" sz="3200" b="1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MPE</a:t>
            </a:r>
            <a:r>
              <a:rPr lang="en-IN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&amp; SDPA</a:t>
            </a:r>
            <a:endParaRPr lang="en-US" sz="4000" b="1" baseline="-250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8899" name="Rectangle 3"/>
          <p:cNvSpPr>
            <a:spLocks noGrp="1" noChangeArrowheads="1"/>
          </p:cNvSpPr>
          <p:nvPr>
            <p:ph idx="1"/>
          </p:nvPr>
        </p:nvSpPr>
        <p:spPr>
          <a:xfrm>
            <a:off x="971600" y="1340768"/>
            <a:ext cx="7488832" cy="4776697"/>
          </a:xfrm>
          <a:solidFill>
            <a:srgbClr val="FFFF8B"/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n-IN" sz="40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 </a:t>
            </a:r>
            <a:r>
              <a:rPr lang="en-IN" sz="40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MPE</a:t>
            </a:r>
            <a:r>
              <a:rPr lang="en-IN" sz="40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 = 3 X SDPA</a:t>
            </a:r>
          </a:p>
          <a:p>
            <a:pPr marL="0" lvl="0" indent="0" algn="ctr">
              <a:buNone/>
            </a:pPr>
            <a:r>
              <a:rPr lang="en-IN" sz="40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SDPA = </a:t>
            </a:r>
            <a:r>
              <a:rPr lang="en-IN" sz="40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MPE</a:t>
            </a:r>
            <a:r>
              <a:rPr lang="en-IN" sz="40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/3</a:t>
            </a:r>
          </a:p>
          <a:p>
            <a:pPr marL="0" lvl="0" indent="0" algn="ctr">
              <a:buNone/>
            </a:pPr>
            <a:endParaRPr lang="en-IN" sz="20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  <a:sym typeface="Symbol"/>
            </a:endParaRPr>
          </a:p>
          <a:p>
            <a:pPr marL="0" lvl="0" indent="0" algn="ctr">
              <a:buNone/>
            </a:pPr>
            <a:r>
              <a:rPr lang="en-US" sz="5400" b="1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</a:t>
            </a:r>
            <a:r>
              <a:rPr lang="en-US" sz="5400" b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 </a:t>
            </a:r>
            <a:r>
              <a:rPr lang="en-US" sz="5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= 3</a:t>
            </a:r>
            <a:r>
              <a:rPr lang="el-GR" sz="5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σ</a:t>
            </a:r>
            <a:r>
              <a:rPr lang="en-IN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endParaRPr lang="en-IN" sz="5400" b="1" dirty="0" smtClean="0">
              <a:latin typeface="Tahoma" pitchFamily="34" charset="0"/>
              <a:ea typeface="Tahoma" pitchFamily="34" charset="0"/>
              <a:cs typeface="Tahoma" pitchFamily="34" charset="0"/>
              <a:sym typeface="Symbol"/>
            </a:endParaRPr>
          </a:p>
          <a:p>
            <a:pPr marL="0" lvl="0" indent="0" algn="ctr">
              <a:buNone/>
            </a:pPr>
            <a:r>
              <a:rPr lang="el-GR" sz="7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σ</a:t>
            </a:r>
            <a:r>
              <a:rPr lang="en-IN" sz="5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pt =</a:t>
            </a:r>
            <a:r>
              <a:rPr lang="en-US" sz="5400" b="1" dirty="0" smtClean="0">
                <a:latin typeface="Tahoma" pitchFamily="34" charset="0"/>
                <a:ea typeface="Tahoma" pitchFamily="34" charset="0"/>
                <a:cs typeface="Tahoma" pitchFamily="34" charset="0"/>
                <a:sym typeface="Symbol"/>
              </a:rPr>
              <a:t> </a:t>
            </a:r>
            <a:r>
              <a:rPr lang="en-US" sz="5400" b="1" baseline="-250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E </a:t>
            </a:r>
            <a:r>
              <a:rPr lang="en-US" sz="5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/3</a:t>
            </a:r>
            <a:endParaRPr lang="en-IN" sz="5400" b="1" dirty="0" smtClean="0">
              <a:latin typeface="Tahoma" pitchFamily="34" charset="0"/>
              <a:ea typeface="Tahoma" pitchFamily="34" charset="0"/>
              <a:cs typeface="Tahoma" pitchFamily="34" charset="0"/>
              <a:sym typeface="Symbol"/>
            </a:endParaRPr>
          </a:p>
          <a:p>
            <a:pPr marL="0" lvl="0" indent="0" algn="ctr">
              <a:buNone/>
            </a:pPr>
            <a:endParaRPr lang="en-IN" sz="26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2400" b="1" dirty="0" smtClean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lnSpc>
                <a:spcPts val="3400"/>
              </a:lnSpc>
              <a:buNone/>
            </a:pPr>
            <a:r>
              <a:rPr lang="en-US" sz="2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endParaRPr lang="en-US" sz="2400" b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buNone/>
            </a:pPr>
            <a:endParaRPr lang="en-US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A1BC875-8D08-4D1D-8D23-3D38D895F99E}" type="slidenum">
              <a:rPr lang="en-US" altLang="en-US" sz="2000" b="1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27</a:t>
            </a:fld>
            <a:endParaRPr lang="en-US" altLang="en-US" sz="20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A3AD3-BBB0-4028-94C5-11D109367BFD}" type="datetime1">
              <a:rPr lang="en-IN" smtClean="0"/>
              <a:pPr/>
              <a:t>15-07-2023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37165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9" grpId="0" uiExpand="1" build="p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4936"/>
            <a:ext cx="7772400" cy="1143000"/>
          </a:xfrm>
          <a:solidFill>
            <a:srgbClr val="FFFFC9"/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IN" sz="3600" b="1" dirty="0" smtClean="0">
                <a:solidFill>
                  <a:srgbClr val="0E058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EVALUATION CRITERIA – </a:t>
            </a:r>
            <a:br>
              <a:rPr lang="en-IN" sz="3600" b="1" dirty="0" smtClean="0">
                <a:solidFill>
                  <a:srgbClr val="0E058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IN" sz="3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GENERAL CONSIDERATIONS 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84785"/>
            <a:ext cx="7772400" cy="4824536"/>
          </a:xfrm>
          <a:solidFill>
            <a:srgbClr val="FFE5FF"/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609600" indent="-609600">
              <a:lnSpc>
                <a:spcPct val="80000"/>
              </a:lnSpc>
              <a:buClrTx/>
              <a:buSzPct val="150000"/>
              <a:buNone/>
            </a:pPr>
            <a:endParaRPr lang="en-US" altLang="ja-JP" sz="100" b="1" dirty="0" smtClean="0">
              <a:solidFill>
                <a:srgbClr val="FF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  <a:p>
            <a:pPr marL="609600" indent="-609600" algn="just">
              <a:lnSpc>
                <a:spcPts val="2600"/>
              </a:lnSpc>
              <a:buClrTx/>
              <a:buSzPct val="150000"/>
              <a:buFont typeface="Wingdings" pitchFamily="2" charset="2"/>
              <a:buChar char="q"/>
            </a:pPr>
            <a:r>
              <a:rPr lang="en-US" altLang="ja-JP" sz="2000" b="1" dirty="0" smtClean="0">
                <a:latin typeface="Tahoma" panose="020B0604030504040204" pitchFamily="34" charset="0"/>
                <a:ea typeface="MS PGothic" panose="020B0600070205080204" pitchFamily="34" charset="-128"/>
              </a:rPr>
              <a:t>Statistics used for performance evaluation – to be consistent with </a:t>
            </a:r>
            <a:r>
              <a:rPr lang="en-US" altLang="ja-JP" sz="2000" b="1" dirty="0" smtClean="0">
                <a:solidFill>
                  <a:srgbClr val="0033CC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OBJECTIVES</a:t>
            </a:r>
            <a:r>
              <a:rPr lang="en-US" altLang="ja-JP" sz="2000" b="1" dirty="0" smtClean="0">
                <a:latin typeface="Tahoma" panose="020B0604030504040204" pitchFamily="34" charset="0"/>
                <a:ea typeface="MS PGothic" panose="020B0600070205080204" pitchFamily="34" charset="-128"/>
              </a:rPr>
              <a:t> of PT Scheme</a:t>
            </a:r>
            <a:endParaRPr lang="en-US" altLang="ja-JP" sz="2000" b="1" u="sng" dirty="0" smtClean="0">
              <a:solidFill>
                <a:srgbClr val="0033CC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  <a:p>
            <a:pPr marL="609600" indent="-609600">
              <a:lnSpc>
                <a:spcPct val="80000"/>
              </a:lnSpc>
              <a:buClrTx/>
              <a:buSzPct val="150000"/>
              <a:buNone/>
            </a:pPr>
            <a:endParaRPr lang="en-US" sz="1000" b="1" dirty="0" smtClean="0">
              <a:latin typeface="Tahoma" panose="020B0604030504040204" pitchFamily="34" charset="0"/>
            </a:endParaRPr>
          </a:p>
          <a:p>
            <a:pPr marL="609600" indent="-609600" algn="just">
              <a:lnSpc>
                <a:spcPts val="2600"/>
              </a:lnSpc>
              <a:buClrTx/>
              <a:buSzPct val="150000"/>
              <a:buFont typeface="Wingdings" pitchFamily="2" charset="2"/>
              <a:buChar char="q"/>
            </a:pPr>
            <a:r>
              <a:rPr lang="en-US" altLang="ja-JP" sz="2000" b="1" dirty="0" smtClean="0">
                <a:latin typeface="Tahoma" panose="020B0604030504040204" pitchFamily="34" charset="0"/>
                <a:ea typeface="MS PGothic" panose="020B0600070205080204" pitchFamily="34" charset="-128"/>
              </a:rPr>
              <a:t>Performance statistics are meaningful only when participants results are reviewed &amp; are determined to be consistent with the </a:t>
            </a:r>
            <a:r>
              <a:rPr lang="en-US" altLang="ja-JP" sz="2000" b="1" dirty="0" smtClean="0">
                <a:solidFill>
                  <a:srgbClr val="0033CC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DESIGN of PT Scheme. </a:t>
            </a:r>
          </a:p>
          <a:p>
            <a:pPr marL="609600" indent="-609600" algn="just">
              <a:lnSpc>
                <a:spcPts val="2600"/>
              </a:lnSpc>
              <a:buClrTx/>
              <a:buSzPct val="150000"/>
              <a:buFont typeface="Wingdings" pitchFamily="2" charset="2"/>
              <a:buChar char="q"/>
            </a:pPr>
            <a:r>
              <a:rPr lang="en-US" altLang="ja-JP" sz="2000" b="1" dirty="0" err="1" smtClean="0">
                <a:solidFill>
                  <a:srgbClr val="0033CC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i.e</a:t>
            </a:r>
            <a:r>
              <a:rPr lang="en-US" altLang="ja-JP" sz="2000" b="1" dirty="0" smtClean="0">
                <a:solidFill>
                  <a:srgbClr val="0033CC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 No evidence of</a:t>
            </a:r>
          </a:p>
          <a:p>
            <a:pPr marL="609600" indent="-609600" algn="just">
              <a:lnSpc>
                <a:spcPts val="2600"/>
              </a:lnSpc>
              <a:buClrTx/>
              <a:buSzPct val="150000"/>
              <a:buNone/>
            </a:pPr>
            <a:r>
              <a:rPr lang="en-US" sz="2000" b="1" dirty="0" smtClean="0">
                <a:solidFill>
                  <a:srgbClr val="0033CC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      - deterioration of PT items</a:t>
            </a:r>
          </a:p>
          <a:p>
            <a:pPr marL="609600" indent="-609600" algn="just">
              <a:lnSpc>
                <a:spcPts val="2600"/>
              </a:lnSpc>
              <a:buClrTx/>
              <a:buSzPct val="150000"/>
              <a:buNone/>
            </a:pPr>
            <a:r>
              <a:rPr lang="en-US" sz="2000" b="1" dirty="0" smtClean="0">
                <a:solidFill>
                  <a:srgbClr val="0033CC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      - mixture of populations (groups) of participants</a:t>
            </a:r>
          </a:p>
          <a:p>
            <a:pPr marL="609600" indent="-609600" algn="just">
              <a:lnSpc>
                <a:spcPts val="2600"/>
              </a:lnSpc>
              <a:buClrTx/>
              <a:buSzPct val="150000"/>
              <a:buNone/>
            </a:pPr>
            <a:r>
              <a:rPr lang="en-US" sz="2000" b="1" dirty="0" smtClean="0">
                <a:solidFill>
                  <a:srgbClr val="0033CC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      - no severe violation of any statistical assumptions  </a:t>
            </a:r>
          </a:p>
          <a:p>
            <a:pPr marL="609600" indent="-609600">
              <a:lnSpc>
                <a:spcPct val="80000"/>
              </a:lnSpc>
              <a:buClrTx/>
              <a:buSzPct val="150000"/>
              <a:buNone/>
            </a:pPr>
            <a:endParaRPr lang="en-US" sz="1100" b="1" dirty="0" smtClean="0">
              <a:solidFill>
                <a:srgbClr val="0033CC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  <a:p>
            <a:pPr marL="609600" indent="-609600" algn="just">
              <a:lnSpc>
                <a:spcPts val="2640"/>
              </a:lnSpc>
              <a:buClrTx/>
              <a:buSzPct val="150000"/>
              <a:buFont typeface="Wingdings" pitchFamily="2" charset="2"/>
              <a:buChar char="q"/>
            </a:pPr>
            <a:r>
              <a:rPr lang="en-US" sz="2000" b="1" dirty="0" smtClean="0">
                <a:latin typeface="Tahoma" panose="020B0604030504040204" pitchFamily="34" charset="0"/>
              </a:rPr>
              <a:t>Not appropriate to use evaluation methods that intentionally classify a fixed proportion of results as generating an </a:t>
            </a:r>
            <a:r>
              <a:rPr lang="en-US" sz="2000" b="1" dirty="0" smtClean="0">
                <a:solidFill>
                  <a:srgbClr val="0033CC"/>
                </a:solidFill>
                <a:latin typeface="Tahoma" panose="020B0604030504040204" pitchFamily="34" charset="0"/>
              </a:rPr>
              <a:t>“Action Signal”</a:t>
            </a:r>
          </a:p>
          <a:p>
            <a:pPr marL="609600" indent="-609600">
              <a:lnSpc>
                <a:spcPct val="80000"/>
              </a:lnSpc>
              <a:buClrTx/>
              <a:buSzPct val="150000"/>
              <a:buNone/>
            </a:pPr>
            <a:endParaRPr lang="en-US" altLang="ja-JP" sz="1600" b="1" dirty="0" smtClean="0">
              <a:solidFill>
                <a:srgbClr val="FF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  <a:p>
            <a:pPr marL="609600" indent="-609600">
              <a:lnSpc>
                <a:spcPct val="80000"/>
              </a:lnSpc>
              <a:buClrTx/>
              <a:buSzPct val="150000"/>
              <a:buNone/>
            </a:pPr>
            <a:r>
              <a:rPr lang="en-US" altLang="ja-JP" sz="2400" b="1" u="sng" dirty="0" smtClean="0">
                <a:solidFill>
                  <a:srgbClr val="0000FF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 </a:t>
            </a:r>
            <a:endParaRPr lang="en-US" sz="2400" b="1" dirty="0" smtClean="0">
              <a:latin typeface="Tahoma" panose="020B060403050404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ClrTx/>
              <a:buSzPct val="150000"/>
              <a:buFont typeface="Wingdings" pitchFamily="2" charset="2"/>
              <a:buChar char="q"/>
            </a:pPr>
            <a:endParaRPr lang="en-US" altLang="en-US" sz="1800" b="1" dirty="0" smtClean="0">
              <a:solidFill>
                <a:srgbClr val="0E0587"/>
              </a:solidFill>
              <a:latin typeface="Tahoma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34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10E62AA-FCC1-457A-9BD6-F674913DCBCF}" type="slidenum">
              <a:rPr lang="en-US" altLang="en-US" sz="2000" b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28</a:t>
            </a:fld>
            <a:endParaRPr lang="en-US" altLang="en-US" sz="2000" b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2687F1-93B1-46B4-8C94-6847285B3FFB}" type="datetime1">
              <a:rPr lang="en-IN" smtClean="0"/>
              <a:pPr/>
              <a:t>15-07-2023</a:t>
            </a:fld>
            <a:endParaRPr lang="en-IN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7" grpId="0" uiExpand="1" build="p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11882"/>
          </a:xfrm>
          <a:solidFill>
            <a:srgbClr val="FFFF99"/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IF </a:t>
            </a:r>
            <a:r>
              <a:rPr lang="en-US" b="1" dirty="0" smtClean="0">
                <a:solidFill>
                  <a:srgbClr val="FF0000"/>
                </a:solidFill>
              </a:rPr>
              <a:t>En SCORE OR ZETA SCORE </a:t>
            </a:r>
            <a:r>
              <a:rPr lang="en-US" b="1" dirty="0" smtClean="0"/>
              <a:t>IS USED, THESE WILL BE MEANINGFUL  ONLY IF THE </a:t>
            </a:r>
            <a:r>
              <a:rPr lang="en-US" b="1" dirty="0" smtClean="0">
                <a:solidFill>
                  <a:srgbClr val="FF0000"/>
                </a:solidFill>
              </a:rPr>
              <a:t>UNCERTAINTY ESTIMATES </a:t>
            </a:r>
            <a:r>
              <a:rPr lang="en-US" b="1" dirty="0" smtClean="0"/>
              <a:t>ARE DETERMINED BY THE PARTICIPANTS IN A CONSISTENT MANNER USING </a:t>
            </a:r>
            <a:br>
              <a:rPr lang="en-US" b="1" dirty="0" smtClean="0"/>
            </a:br>
            <a:r>
              <a:rPr lang="en-US" b="1" dirty="0" smtClean="0">
                <a:solidFill>
                  <a:srgbClr val="FF0000"/>
                </a:solidFill>
              </a:rPr>
              <a:t> ISO/IEC GUIDE 98</a:t>
            </a:r>
            <a:endParaRPr lang="en-IN" b="1" dirty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29</a:t>
            </a:fld>
            <a:endParaRPr lang="en-IN" sz="2000" b="1" dirty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44A1F-EDD2-496E-AD8B-23A15477F9F5}" type="datetime1">
              <a:rPr lang="en-IN" smtClean="0"/>
              <a:pPr/>
              <a:t>15-07-2023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65436" y="335846"/>
            <a:ext cx="7632848" cy="6032421"/>
          </a:xfrm>
          <a:prstGeom prst="rect">
            <a:avLst/>
          </a:prstGeom>
          <a:solidFill>
            <a:srgbClr val="FFE5FF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IN" sz="4000" b="1" u="sng" dirty="0" smtClean="0">
                <a:solidFill>
                  <a:srgbClr val="0000FF"/>
                </a:solidFill>
              </a:rPr>
              <a:t>Calculation of SDPA  </a:t>
            </a:r>
          </a:p>
          <a:p>
            <a:endParaRPr lang="en-IN" sz="1000" b="1" dirty="0" smtClean="0"/>
          </a:p>
          <a:p>
            <a:pPr marL="971550" indent="-514350">
              <a:buAutoNum type="arabicPeriod"/>
            </a:pPr>
            <a:r>
              <a:rPr lang="en-IN" sz="2800" b="1" dirty="0" smtClean="0"/>
              <a:t>By perception of experts </a:t>
            </a:r>
            <a:r>
              <a:rPr lang="en-IN" sz="2800" b="1" dirty="0" smtClean="0">
                <a:solidFill>
                  <a:srgbClr val="FF0000"/>
                </a:solidFill>
              </a:rPr>
              <a:t>(8.2)</a:t>
            </a:r>
          </a:p>
          <a:p>
            <a:pPr marL="971550" indent="-514350"/>
            <a:endParaRPr lang="en-IN" sz="1050" b="1" dirty="0" smtClean="0">
              <a:solidFill>
                <a:srgbClr val="FF0000"/>
              </a:solidFill>
            </a:endParaRPr>
          </a:p>
          <a:p>
            <a:pPr marL="971550" indent="-514350">
              <a:buFontTx/>
              <a:buAutoNum type="arabicPeriod" startAt="2"/>
            </a:pPr>
            <a:r>
              <a:rPr lang="en-IN" sz="2800" b="1" dirty="0" smtClean="0"/>
              <a:t>By experience from previous rounds of a PT Scheme </a:t>
            </a:r>
            <a:r>
              <a:rPr lang="en-IN" sz="2800" b="1" dirty="0" smtClean="0">
                <a:solidFill>
                  <a:srgbClr val="FF0000"/>
                </a:solidFill>
              </a:rPr>
              <a:t>(8.3)</a:t>
            </a:r>
            <a:endParaRPr lang="en-IN" sz="2800" b="1" dirty="0">
              <a:solidFill>
                <a:srgbClr val="FF0000"/>
              </a:solidFill>
            </a:endParaRPr>
          </a:p>
          <a:p>
            <a:pPr marL="971550" indent="-514350"/>
            <a:endParaRPr lang="en-IN" sz="1050" b="1" dirty="0" smtClean="0"/>
          </a:p>
          <a:p>
            <a:pPr marL="457200"/>
            <a:r>
              <a:rPr lang="en-IN" sz="2800" b="1" dirty="0" smtClean="0"/>
              <a:t>3.   By use of a General model </a:t>
            </a:r>
            <a:r>
              <a:rPr lang="en-IN" sz="2800" b="1" dirty="0" smtClean="0">
                <a:solidFill>
                  <a:srgbClr val="FF0000"/>
                </a:solidFill>
              </a:rPr>
              <a:t>(8.4)</a:t>
            </a:r>
          </a:p>
          <a:p>
            <a:pPr marL="457200"/>
            <a:endParaRPr lang="en-IN" sz="1050" b="1" dirty="0" smtClean="0"/>
          </a:p>
          <a:p>
            <a:pPr marL="1076325" indent="-619125"/>
            <a:r>
              <a:rPr lang="en-IN" sz="2800" b="1" dirty="0" smtClean="0"/>
              <a:t>4.    </a:t>
            </a:r>
            <a:r>
              <a:rPr lang="en-GB" sz="2800" b="1" dirty="0" smtClean="0"/>
              <a:t>Using </a:t>
            </a:r>
            <a:r>
              <a:rPr lang="en-GB" sz="2800" b="1" dirty="0"/>
              <a:t>the repeatability and reproducibility standard deviations from a previous collaborative study of precision of a measurement </a:t>
            </a:r>
            <a:r>
              <a:rPr lang="en-GB" sz="2800" b="1" dirty="0" smtClean="0"/>
              <a:t>method </a:t>
            </a:r>
            <a:r>
              <a:rPr lang="en-IN" sz="2800" b="1" dirty="0" smtClean="0">
                <a:solidFill>
                  <a:srgbClr val="FF0000"/>
                </a:solidFill>
              </a:rPr>
              <a:t>(8.5)</a:t>
            </a:r>
          </a:p>
          <a:p>
            <a:pPr marL="457200"/>
            <a:endParaRPr lang="en-IN" sz="1050" b="1" dirty="0" smtClean="0"/>
          </a:p>
          <a:p>
            <a:pPr marL="977900" indent="-520700">
              <a:buAutoNum type="arabicPeriod" startAt="5"/>
            </a:pPr>
            <a:r>
              <a:rPr lang="en-IN" sz="2800" b="1" dirty="0" smtClean="0"/>
              <a:t>From data obtained in the </a:t>
            </a:r>
            <a:r>
              <a:rPr lang="en-IN" sz="2800" b="1" u="sng" dirty="0" smtClean="0"/>
              <a:t>same round</a:t>
            </a:r>
            <a:r>
              <a:rPr lang="en-IN" sz="2800" b="1" dirty="0" smtClean="0"/>
              <a:t> of a PT Scheme </a:t>
            </a:r>
            <a:r>
              <a:rPr lang="en-IN" sz="2800" b="1" dirty="0" smtClean="0">
                <a:solidFill>
                  <a:srgbClr val="FF0000"/>
                </a:solidFill>
              </a:rPr>
              <a:t>(8.6)</a:t>
            </a:r>
          </a:p>
          <a:p>
            <a:pPr marL="977900" indent="-520700"/>
            <a:endParaRPr lang="en-IN" sz="1400" b="1" dirty="0" smtClean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3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4F780F-4F1E-42C1-8ACD-033690EC19BD}" type="datetime1">
              <a:rPr lang="en-IN" smtClean="0"/>
              <a:pPr/>
              <a:t>15-07-2023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3424"/>
            <a:ext cx="7772400" cy="1143000"/>
          </a:xfrm>
          <a:solidFill>
            <a:srgbClr val="FFFF79"/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IN" sz="3300" b="1" dirty="0" smtClean="0">
                <a:solidFill>
                  <a:srgbClr val="0E058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INTERPRETATION OF PARTICIPANT UNCERTAINTIES IN</a:t>
            </a:r>
            <a:r>
              <a:rPr lang="en-IN" sz="3600" b="1" dirty="0" smtClean="0">
                <a:solidFill>
                  <a:srgbClr val="0E058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N" sz="3600" b="1" u="sng" dirty="0" smtClean="0">
                <a:solidFill>
                  <a:srgbClr val="FF0000"/>
                </a:solidFill>
                <a:effectLst/>
                <a:latin typeface="Tahoma" pitchFamily="34" charset="0"/>
                <a:ea typeface="Tahoma" pitchFamily="34" charset="0"/>
                <a:cs typeface="Tahoma" pitchFamily="34" charset="0"/>
              </a:rPr>
              <a:t>TESTING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87587"/>
            <a:ext cx="7772400" cy="4835624"/>
          </a:xfrm>
          <a:solidFill>
            <a:srgbClr val="FFE7F3"/>
          </a:solidFill>
          <a:ln w="28575"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marL="609600" indent="-609600">
              <a:lnSpc>
                <a:spcPct val="80000"/>
              </a:lnSpc>
              <a:buClrTx/>
              <a:buSzPct val="150000"/>
              <a:buFont typeface="Wingdings" pitchFamily="2" charset="2"/>
              <a:buChar char="q"/>
            </a:pPr>
            <a:endParaRPr lang="en-US" altLang="ja-JP" sz="2000" b="1" dirty="0" smtClean="0">
              <a:solidFill>
                <a:srgbClr val="FF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  <a:p>
            <a:pPr marL="609600" indent="-609600" algn="just">
              <a:lnSpc>
                <a:spcPts val="3000"/>
              </a:lnSpc>
              <a:buClrTx/>
              <a:buSzPct val="150000"/>
              <a:buFont typeface="Wingdings" pitchFamily="2" charset="2"/>
              <a:buChar char="q"/>
            </a:pPr>
            <a:r>
              <a:rPr lang="en-US" altLang="ja-JP" sz="2500" b="1" dirty="0" smtClean="0">
                <a:latin typeface="Tahoma" panose="020B0604030504040204" pitchFamily="34" charset="0"/>
                <a:ea typeface="MS PGothic" panose="020B0600070205080204" pitchFamily="34" charset="-128"/>
              </a:rPr>
              <a:t>Use of M.U calculated by participants </a:t>
            </a:r>
            <a:r>
              <a:rPr lang="en-US" altLang="ja-JP" sz="2500" b="1" dirty="0" smtClean="0">
                <a:solidFill>
                  <a:srgbClr val="FF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for performance evaluation  </a:t>
            </a:r>
            <a:r>
              <a:rPr lang="en-US" altLang="ja-JP" sz="2500" b="1" dirty="0" smtClean="0">
                <a:latin typeface="Tahoma" panose="020B0604030504040204" pitchFamily="34" charset="0"/>
                <a:ea typeface="MS PGothic" panose="020B0600070205080204" pitchFamily="34" charset="-128"/>
              </a:rPr>
              <a:t>is common in PT Schemes of calibration and not in PT Schemes of testing</a:t>
            </a:r>
            <a:endParaRPr lang="en-US" altLang="ja-JP" sz="2500" b="1" u="sng" dirty="0" smtClean="0">
              <a:solidFill>
                <a:srgbClr val="0033CC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  <a:p>
            <a:pPr marL="609600" indent="-609600">
              <a:lnSpc>
                <a:spcPct val="80000"/>
              </a:lnSpc>
              <a:buClrTx/>
              <a:buSzPct val="150000"/>
              <a:buNone/>
            </a:pPr>
            <a:endParaRPr lang="en-US" sz="2000" b="1" dirty="0" smtClean="0">
              <a:latin typeface="Tahoma" panose="020B0604030504040204" pitchFamily="34" charset="0"/>
            </a:endParaRPr>
          </a:p>
          <a:p>
            <a:pPr marL="609600" indent="-609600">
              <a:lnSpc>
                <a:spcPct val="80000"/>
              </a:lnSpc>
              <a:buClrTx/>
              <a:buSzPct val="150000"/>
              <a:buFont typeface="Wingdings" pitchFamily="2" charset="2"/>
              <a:buChar char="q"/>
            </a:pPr>
            <a:r>
              <a:rPr lang="en-US" altLang="ja-JP" sz="2500" b="1" dirty="0" smtClean="0">
                <a:latin typeface="Tahoma" panose="020B0604030504040204" pitchFamily="34" charset="0"/>
                <a:ea typeface="MS PGothic" panose="020B0600070205080204" pitchFamily="34" charset="-128"/>
              </a:rPr>
              <a:t> M.U reported by testing labs can be used</a:t>
            </a:r>
          </a:p>
          <a:p>
            <a:pPr marL="609600" indent="-609600">
              <a:lnSpc>
                <a:spcPct val="80000"/>
              </a:lnSpc>
              <a:buClrTx/>
              <a:buSzPct val="150000"/>
              <a:buNone/>
            </a:pPr>
            <a:r>
              <a:rPr lang="en-US" altLang="ja-JP" sz="700" b="1" dirty="0" smtClean="0">
                <a:latin typeface="Tahoma" panose="020B0604030504040204" pitchFamily="34" charset="0"/>
                <a:ea typeface="MS PGothic" panose="020B0600070205080204" pitchFamily="34" charset="-128"/>
              </a:rPr>
              <a:t> </a:t>
            </a:r>
            <a:r>
              <a:rPr lang="en-US" altLang="ja-JP" sz="1050" b="1" dirty="0" smtClean="0">
                <a:latin typeface="Tahoma" panose="020B0604030504040204" pitchFamily="34" charset="0"/>
                <a:ea typeface="MS PGothic" panose="020B0600070205080204" pitchFamily="34" charset="-128"/>
              </a:rPr>
              <a:t> </a:t>
            </a:r>
          </a:p>
          <a:p>
            <a:pPr marL="609600" indent="-609600">
              <a:lnSpc>
                <a:spcPts val="3000"/>
              </a:lnSpc>
              <a:buClrTx/>
              <a:buSzPct val="150000"/>
              <a:buNone/>
            </a:pPr>
            <a:r>
              <a:rPr lang="en-US" sz="2500" b="1" dirty="0" smtClean="0">
                <a:solidFill>
                  <a:srgbClr val="0000FF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      - AB can examine whether MU reported are consistent with their scope of accreditation</a:t>
            </a:r>
          </a:p>
          <a:p>
            <a:pPr marL="609600" indent="-609600">
              <a:lnSpc>
                <a:spcPct val="80000"/>
              </a:lnSpc>
              <a:buClrTx/>
              <a:buSzPct val="150000"/>
              <a:buNone/>
            </a:pPr>
            <a:r>
              <a:rPr lang="en-US" sz="1400" b="1" dirty="0" smtClean="0">
                <a:solidFill>
                  <a:srgbClr val="0000FF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      </a:t>
            </a:r>
            <a:endParaRPr lang="en-US" sz="600" b="1" dirty="0" smtClean="0">
              <a:solidFill>
                <a:srgbClr val="0000FF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  <a:p>
            <a:pPr marL="609600" indent="-609600">
              <a:lnSpc>
                <a:spcPts val="3000"/>
              </a:lnSpc>
              <a:buClrTx/>
              <a:buSzPct val="150000"/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     - </a:t>
            </a:r>
            <a:r>
              <a:rPr lang="en-US" sz="2500" b="1" dirty="0" smtClean="0">
                <a:solidFill>
                  <a:srgbClr val="0000FF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Participants can review consistency of MU     reported by comparing with other labs</a:t>
            </a:r>
          </a:p>
          <a:p>
            <a:pPr marL="609600" indent="-609600">
              <a:lnSpc>
                <a:spcPct val="80000"/>
              </a:lnSpc>
              <a:buClrTx/>
              <a:buSzPct val="150000"/>
              <a:buNone/>
            </a:pPr>
            <a:endParaRPr lang="en-US" sz="1400" b="1" dirty="0" smtClean="0">
              <a:solidFill>
                <a:srgbClr val="0000FF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  <a:p>
            <a:pPr marL="609600" indent="-609600">
              <a:lnSpc>
                <a:spcPts val="3000"/>
              </a:lnSpc>
              <a:buClrTx/>
              <a:buSzPct val="150000"/>
              <a:buNone/>
            </a:pPr>
            <a:r>
              <a:rPr lang="en-US" sz="2400" b="1" dirty="0" smtClean="0">
                <a:solidFill>
                  <a:srgbClr val="0000FF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     - </a:t>
            </a:r>
            <a:r>
              <a:rPr lang="en-US" sz="2500" b="1" dirty="0" smtClean="0">
                <a:solidFill>
                  <a:srgbClr val="0000FF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Can be used for confirmation of claims (VALIDATION)of Uncertainty</a:t>
            </a:r>
            <a:endParaRPr lang="en-US" sz="2500" b="1" dirty="0" smtClean="0">
              <a:solidFill>
                <a:srgbClr val="0000FF"/>
              </a:solidFill>
              <a:latin typeface="Tahoma" panose="020B0604030504040204" pitchFamily="34" charset="0"/>
            </a:endParaRPr>
          </a:p>
          <a:p>
            <a:pPr marL="609600" indent="-609600">
              <a:lnSpc>
                <a:spcPct val="80000"/>
              </a:lnSpc>
              <a:buClrTx/>
              <a:buSzPct val="150000"/>
              <a:buNone/>
            </a:pPr>
            <a:endParaRPr lang="en-US" altLang="ja-JP" sz="1600" b="1" dirty="0" smtClean="0">
              <a:solidFill>
                <a:srgbClr val="FF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  <a:p>
            <a:pPr marL="609600" indent="-609600">
              <a:lnSpc>
                <a:spcPct val="80000"/>
              </a:lnSpc>
              <a:buClrTx/>
              <a:buSzPct val="150000"/>
              <a:buFont typeface="Wingdings" pitchFamily="2" charset="2"/>
              <a:buChar char="q"/>
            </a:pPr>
            <a:endParaRPr lang="en-US" sz="2400" b="1" dirty="0" smtClean="0">
              <a:latin typeface="Tahoma" panose="020B060403050404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ClrTx/>
              <a:buSzPct val="150000"/>
              <a:buFont typeface="Wingdings" pitchFamily="2" charset="2"/>
              <a:buChar char="q"/>
            </a:pPr>
            <a:endParaRPr lang="en-US" altLang="en-US" sz="2000" b="1" dirty="0" smtClean="0">
              <a:solidFill>
                <a:srgbClr val="0E0587"/>
              </a:solidFill>
              <a:latin typeface="Tahoma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34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10E62AA-FCC1-457A-9BD6-F674913DCBCF}" type="slidenum">
              <a:rPr lang="en-US" altLang="en-US" sz="2000" b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30</a:t>
            </a:fld>
            <a:endParaRPr lang="en-US" altLang="en-US" sz="2000" b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EE051-B0E1-4599-AC0A-9A6EDBC106B8}" type="datetime1">
              <a:rPr lang="en-IN" smtClean="0"/>
              <a:pPr/>
              <a:t>15-07-2023</a:t>
            </a:fld>
            <a:endParaRPr lang="en-IN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7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0188"/>
            <a:ext cx="7772400" cy="1143000"/>
          </a:xfrm>
          <a:solidFill>
            <a:srgbClr val="FFFF79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IN" sz="3300" b="1" dirty="0" smtClean="0">
                <a:solidFill>
                  <a:srgbClr val="0E058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SCREENING OF UNCERTAINTIES REPORTED BY PARTICIPANTS </a:t>
            </a:r>
            <a:endParaRPr lang="en-IN" sz="3600" b="1" u="sng" dirty="0" smtClean="0">
              <a:solidFill>
                <a:srgbClr val="FF0000"/>
              </a:solidFill>
              <a:effectLst/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7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12777"/>
            <a:ext cx="7772400" cy="4896544"/>
          </a:xfrm>
          <a:solidFill>
            <a:srgbClr val="FFE7F3"/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609600" indent="-609600">
              <a:lnSpc>
                <a:spcPct val="80000"/>
              </a:lnSpc>
              <a:buClrTx/>
              <a:buSzPct val="150000"/>
              <a:buNone/>
            </a:pPr>
            <a:endParaRPr lang="en-US" altLang="ja-JP" sz="200" b="1" dirty="0" smtClean="0">
              <a:solidFill>
                <a:srgbClr val="FF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  <a:p>
            <a:pPr marL="609600" indent="-609600">
              <a:lnSpc>
                <a:spcPts val="3000"/>
              </a:lnSpc>
              <a:buClrTx/>
              <a:buSzPct val="150000"/>
              <a:buFont typeface="Wingdings" pitchFamily="2" charset="2"/>
              <a:buChar char="q"/>
            </a:pPr>
            <a:r>
              <a:rPr lang="en-US" altLang="ja-JP" sz="2600" b="1" dirty="0" smtClean="0">
                <a:latin typeface="Tahoma" panose="020B0604030504040204" pitchFamily="34" charset="0"/>
                <a:ea typeface="MS PGothic" panose="020B0600070205080204" pitchFamily="34" charset="-128"/>
              </a:rPr>
              <a:t>When </a:t>
            </a:r>
            <a:r>
              <a:rPr lang="en-IN" sz="2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u(</a:t>
            </a:r>
            <a:r>
              <a:rPr lang="en-IN" sz="26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IN" sz="2600" b="1" baseline="-25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IN" sz="2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en-US" altLang="en-US" sz="2600" b="1" baseline="-25000" dirty="0" smtClean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altLang="en-US" sz="2600" b="1" dirty="0" smtClean="0">
                <a:solidFill>
                  <a:srgbClr val="FF0000"/>
                </a:solidFill>
                <a:latin typeface="Tahoma" pitchFamily="34" charset="0"/>
              </a:rPr>
              <a:t>  ≤ 0.3 SDPA, </a:t>
            </a:r>
            <a:r>
              <a:rPr lang="en-US" altLang="en-US" sz="2600" b="1" dirty="0" smtClean="0">
                <a:latin typeface="Tahoma" pitchFamily="34" charset="0"/>
              </a:rPr>
              <a:t>it is unlikely that a participants std. uncertainty </a:t>
            </a:r>
            <a:r>
              <a:rPr lang="en-US" altLang="en-US" sz="2600" b="1" dirty="0" smtClean="0">
                <a:solidFill>
                  <a:srgbClr val="FF0000"/>
                </a:solidFill>
                <a:latin typeface="Tahoma" pitchFamily="34" charset="0"/>
              </a:rPr>
              <a:t>&lt; </a:t>
            </a:r>
            <a:r>
              <a:rPr lang="en-IN" sz="2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u(</a:t>
            </a:r>
            <a:r>
              <a:rPr lang="en-IN" sz="2600" b="1" dirty="0" err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IN" sz="2600" b="1" baseline="-25000" dirty="0" err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IN" sz="2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).</a:t>
            </a:r>
            <a:r>
              <a:rPr lang="en-IN" sz="2600" b="1" baseline="-25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N" sz="2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Hence, </a:t>
            </a:r>
            <a:r>
              <a:rPr lang="en-IN" sz="2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u(</a:t>
            </a:r>
            <a:r>
              <a:rPr lang="en-IN" sz="2600" b="1" dirty="0" err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IN" sz="2600" b="1" baseline="-25000" dirty="0" err="1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pt</a:t>
            </a:r>
            <a:r>
              <a:rPr lang="en-IN" sz="2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r>
              <a:rPr lang="en-IN" sz="2600" b="1" baseline="-25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IN" sz="2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can be used as lower limit (</a:t>
            </a:r>
            <a:r>
              <a:rPr lang="en-IN" sz="26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</a:t>
            </a:r>
            <a:r>
              <a:rPr lang="en-IN" sz="2600" b="1" baseline="-25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min</a:t>
            </a:r>
            <a:r>
              <a:rPr lang="en-IN" sz="2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for screening of std. uncertainties reported by participants in a PT Scheme.</a:t>
            </a:r>
            <a:endParaRPr lang="en-US" altLang="ja-JP" sz="2600" b="1" u="sng" dirty="0" smtClean="0">
              <a:latin typeface="Tahoma" panose="020B0604030504040204" pitchFamily="34" charset="0"/>
              <a:ea typeface="MS PGothic" panose="020B0600070205080204" pitchFamily="34" charset="-128"/>
            </a:endParaRPr>
          </a:p>
          <a:p>
            <a:pPr marL="609600" indent="-609600">
              <a:lnSpc>
                <a:spcPct val="80000"/>
              </a:lnSpc>
              <a:buClrTx/>
              <a:buSzPct val="150000"/>
              <a:buNone/>
            </a:pPr>
            <a:endParaRPr lang="en-US" sz="400" b="1" dirty="0" smtClean="0">
              <a:latin typeface="Tahoma" panose="020B0604030504040204" pitchFamily="34" charset="0"/>
            </a:endParaRPr>
          </a:p>
          <a:p>
            <a:pPr marL="609600" indent="-609600">
              <a:lnSpc>
                <a:spcPts val="3000"/>
              </a:lnSpc>
              <a:buClrTx/>
              <a:buSzPct val="150000"/>
              <a:buFont typeface="Wingdings" pitchFamily="2" charset="2"/>
              <a:buChar char="q"/>
            </a:pPr>
            <a:r>
              <a:rPr lang="en-US" altLang="ja-JP" sz="2600" b="1" dirty="0" smtClean="0">
                <a:latin typeface="Tahoma" panose="020B0604030504040204" pitchFamily="34" charset="0"/>
                <a:ea typeface="MS PGothic" panose="020B0600070205080204" pitchFamily="34" charset="-128"/>
              </a:rPr>
              <a:t>Similarly, </a:t>
            </a:r>
            <a:r>
              <a:rPr lang="en-US" altLang="en-US" sz="2600" b="1" dirty="0" smtClean="0">
                <a:latin typeface="Tahoma" pitchFamily="34" charset="0"/>
              </a:rPr>
              <a:t>it is unlikely that a participants std. uncertainty </a:t>
            </a:r>
            <a:r>
              <a:rPr lang="en-US" altLang="en-US" sz="2600" b="1" dirty="0" smtClean="0">
                <a:solidFill>
                  <a:srgbClr val="FF0000"/>
                </a:solidFill>
                <a:latin typeface="Tahoma" pitchFamily="34" charset="0"/>
              </a:rPr>
              <a:t>&gt;</a:t>
            </a:r>
            <a:r>
              <a:rPr lang="en-US" altLang="en-US" sz="2600" b="1" dirty="0" smtClean="0">
                <a:latin typeface="Tahoma" pitchFamily="34" charset="0"/>
              </a:rPr>
              <a:t> </a:t>
            </a:r>
            <a:r>
              <a:rPr lang="en-IN" sz="26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(1.5 x Robust SD of participant results)</a:t>
            </a:r>
            <a:r>
              <a:rPr lang="en-IN" sz="2600" b="1" baseline="-250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</a:t>
            </a:r>
            <a:r>
              <a:rPr lang="en-IN" sz="2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Hence,  this can be used as upper limit (</a:t>
            </a:r>
            <a:r>
              <a:rPr lang="en-IN" sz="2600" b="1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</a:t>
            </a:r>
            <a:r>
              <a:rPr lang="en-IN" sz="2600" b="1" baseline="-250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max</a:t>
            </a:r>
            <a:r>
              <a:rPr lang="en-IN" sz="26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) for screening of std. uncertainties reported by participants in a PT Scheme.</a:t>
            </a:r>
            <a:endParaRPr lang="en-US" altLang="ja-JP" sz="2600" b="1" u="sng" dirty="0" smtClean="0">
              <a:latin typeface="Tahoma" panose="020B0604030504040204" pitchFamily="34" charset="0"/>
              <a:ea typeface="MS PGothic" panose="020B0600070205080204" pitchFamily="34" charset="-128"/>
            </a:endParaRPr>
          </a:p>
          <a:p>
            <a:pPr marL="609600" indent="-609600">
              <a:lnSpc>
                <a:spcPct val="80000"/>
              </a:lnSpc>
              <a:buClrTx/>
              <a:buSzPct val="150000"/>
              <a:buFont typeface="Wingdings" pitchFamily="2" charset="2"/>
              <a:buChar char="q"/>
            </a:pPr>
            <a:endParaRPr lang="en-US" altLang="ja-JP" sz="1600" b="1" dirty="0" smtClean="0">
              <a:solidFill>
                <a:srgbClr val="FF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  <a:p>
            <a:pPr marL="609600" indent="-609600">
              <a:lnSpc>
                <a:spcPct val="80000"/>
              </a:lnSpc>
              <a:buClrTx/>
              <a:buSzPct val="150000"/>
              <a:buFont typeface="Wingdings" pitchFamily="2" charset="2"/>
              <a:buChar char="q"/>
            </a:pPr>
            <a:endParaRPr lang="en-US" sz="2400" b="1" dirty="0" smtClean="0">
              <a:latin typeface="Tahoma" panose="020B060403050404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ClrTx/>
              <a:buSzPct val="150000"/>
              <a:buFont typeface="Wingdings" pitchFamily="2" charset="2"/>
              <a:buChar char="q"/>
            </a:pPr>
            <a:endParaRPr lang="en-US" altLang="en-US" sz="2000" b="1" dirty="0" smtClean="0">
              <a:solidFill>
                <a:srgbClr val="0E0587"/>
              </a:solidFill>
              <a:latin typeface="Tahoma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34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10E62AA-FCC1-457A-9BD6-F674913DCBCF}" type="slidenum">
              <a:rPr lang="en-US" altLang="en-US" sz="2000" b="1" smtClean="0">
                <a:solidFill>
                  <a:srgbClr val="0000FF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/>
              <a:t>31</a:t>
            </a:fld>
            <a:endParaRPr lang="en-US" altLang="en-US" sz="2000" b="1" dirty="0" smtClean="0">
              <a:solidFill>
                <a:srgbClr val="0000FF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76A63-182A-45CE-B377-B9B374FB11CD}" type="datetime1">
              <a:rPr lang="en-IN" smtClean="0"/>
              <a:pPr/>
              <a:t>15-07-2023</a:t>
            </a:fld>
            <a:endParaRPr lang="en-IN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7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675849"/>
            <a:ext cx="7992888" cy="5532284"/>
          </a:xfrm>
          <a:prstGeom prst="rect">
            <a:avLst/>
          </a:prstGeom>
          <a:solidFill>
            <a:srgbClr val="FFFFC9"/>
          </a:solidFill>
          <a:ln w="31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IN" sz="4000" b="1" u="sng" dirty="0" smtClean="0"/>
              <a:t>By </a:t>
            </a:r>
            <a:r>
              <a:rPr lang="en-IN" sz="4000" b="1" u="sng" dirty="0"/>
              <a:t>perception of experts </a:t>
            </a:r>
            <a:r>
              <a:rPr lang="en-IN" sz="4000" b="1" u="sng" dirty="0" smtClean="0">
                <a:solidFill>
                  <a:srgbClr val="FF0000"/>
                </a:solidFill>
              </a:rPr>
              <a:t>(8.2)</a:t>
            </a:r>
          </a:p>
          <a:p>
            <a:pPr algn="ctr"/>
            <a:endParaRPr lang="en-IN" sz="100" b="1" dirty="0" smtClean="0"/>
          </a:p>
          <a:p>
            <a:endParaRPr lang="en-IN" sz="1050" b="1" dirty="0" smtClean="0"/>
          </a:p>
          <a:p>
            <a:pPr marL="914400" indent="-457200">
              <a:buFont typeface="Wingdings" pitchFamily="2" charset="2"/>
              <a:buChar char="q"/>
            </a:pPr>
            <a:r>
              <a:rPr lang="en-IN" sz="3200" b="1" dirty="0" err="1" smtClean="0">
                <a:solidFill>
                  <a:srgbClr val="0000FF"/>
                </a:solidFill>
              </a:rPr>
              <a:t>MPE</a:t>
            </a:r>
            <a:r>
              <a:rPr lang="en-IN" sz="3200" b="1" dirty="0" smtClean="0">
                <a:solidFill>
                  <a:srgbClr val="0000FF"/>
                </a:solidFill>
              </a:rPr>
              <a:t> or SDPA may be set at a value that corresponds to the level of performance that a </a:t>
            </a:r>
            <a:r>
              <a:rPr lang="en-IN" sz="3200" b="1" dirty="0" smtClean="0">
                <a:solidFill>
                  <a:srgbClr val="FF0000"/>
                </a:solidFill>
              </a:rPr>
              <a:t>regulatory body</a:t>
            </a:r>
            <a:r>
              <a:rPr lang="en-IN" sz="3200" b="1" dirty="0" smtClean="0">
                <a:solidFill>
                  <a:srgbClr val="0000FF"/>
                </a:solidFill>
              </a:rPr>
              <a:t>, </a:t>
            </a:r>
            <a:r>
              <a:rPr lang="en-IN" sz="3200" b="1" dirty="0" smtClean="0">
                <a:solidFill>
                  <a:srgbClr val="FF0000"/>
                </a:solidFill>
              </a:rPr>
              <a:t>AB</a:t>
            </a:r>
            <a:r>
              <a:rPr lang="en-IN" sz="3200" b="1" dirty="0" smtClean="0">
                <a:solidFill>
                  <a:srgbClr val="0000FF"/>
                </a:solidFill>
              </a:rPr>
              <a:t> or </a:t>
            </a:r>
            <a:r>
              <a:rPr lang="en-IN" sz="3200" b="1" dirty="0" smtClean="0">
                <a:solidFill>
                  <a:srgbClr val="FF0000"/>
                </a:solidFill>
              </a:rPr>
              <a:t>technical experts of the PT provider</a:t>
            </a:r>
            <a:r>
              <a:rPr lang="en-IN" sz="3200" b="1" dirty="0" smtClean="0">
                <a:solidFill>
                  <a:srgbClr val="0000FF"/>
                </a:solidFill>
              </a:rPr>
              <a:t> believe is reasonable for participants. </a:t>
            </a:r>
            <a:endParaRPr lang="en-IN" sz="1200" b="1" dirty="0" smtClean="0">
              <a:solidFill>
                <a:srgbClr val="0000FF"/>
              </a:solidFill>
            </a:endParaRPr>
          </a:p>
          <a:p>
            <a:pPr marL="914400" indent="-457200">
              <a:buFont typeface="Arial" pitchFamily="34" charset="0"/>
              <a:buChar char="•"/>
            </a:pPr>
            <a:endParaRPr lang="en-IN" sz="1400" b="1" dirty="0" smtClean="0">
              <a:solidFill>
                <a:srgbClr val="0000FF"/>
              </a:solidFill>
            </a:endParaRPr>
          </a:p>
          <a:p>
            <a:pPr marL="914400" indent="-457200">
              <a:buFont typeface="Wingdings" pitchFamily="2" charset="2"/>
              <a:buChar char="q"/>
            </a:pPr>
            <a:r>
              <a:rPr lang="en-IN" sz="3200" b="1" dirty="0" err="1" smtClean="0">
                <a:solidFill>
                  <a:srgbClr val="0000FF"/>
                </a:solidFill>
              </a:rPr>
              <a:t>E.g</a:t>
            </a:r>
            <a:r>
              <a:rPr lang="en-IN" sz="3200" b="1" dirty="0" smtClean="0">
                <a:solidFill>
                  <a:srgbClr val="0000FF"/>
                </a:solidFill>
              </a:rPr>
              <a:t> Analytical method for </a:t>
            </a:r>
            <a:r>
              <a:rPr lang="en-IN" sz="3200" b="1" dirty="0" err="1" smtClean="0">
                <a:solidFill>
                  <a:srgbClr val="0000FF"/>
                </a:solidFill>
              </a:rPr>
              <a:t>aflatoxin</a:t>
            </a:r>
            <a:r>
              <a:rPr lang="en-IN" sz="3200" b="1" dirty="0" smtClean="0">
                <a:solidFill>
                  <a:srgbClr val="0000FF"/>
                </a:solidFill>
              </a:rPr>
              <a:t> in nuts not to have reproducibility CV of more than 50% . Fix 50% of assigned value as SDPA</a:t>
            </a:r>
            <a:endParaRPr lang="en-IN" sz="3200" b="1" dirty="0">
              <a:solidFill>
                <a:srgbClr val="0000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4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6BB1A-AB01-47B6-8438-325376351674}" type="datetime1">
              <a:rPr lang="en-IN" smtClean="0"/>
              <a:pPr/>
              <a:t>15-07-2023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3424"/>
            <a:ext cx="7772400" cy="1143000"/>
          </a:xfr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IN" sz="4000" b="1" dirty="0" smtClean="0"/>
              <a:t>By </a:t>
            </a:r>
            <a:r>
              <a:rPr lang="en-IN" sz="4000" b="1" dirty="0"/>
              <a:t>perception of experts </a:t>
            </a:r>
            <a:r>
              <a:rPr lang="en-IN" sz="4000" b="1" dirty="0">
                <a:solidFill>
                  <a:srgbClr val="FF0000"/>
                </a:solidFill>
              </a:rPr>
              <a:t>(8.2)</a:t>
            </a:r>
          </a:p>
        </p:txBody>
      </p:sp>
      <p:sp>
        <p:nvSpPr>
          <p:cNvPr id="267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87587"/>
            <a:ext cx="7772400" cy="4577717"/>
          </a:xfrm>
          <a:solidFill>
            <a:srgbClr val="FFFFC9"/>
          </a:solidFill>
          <a:ln w="28575">
            <a:solidFill>
              <a:schemeClr val="tx1"/>
            </a:solidFill>
          </a:ln>
        </p:spPr>
        <p:txBody>
          <a:bodyPr>
            <a:normAutofit fontScale="85000" lnSpcReduction="20000"/>
          </a:bodyPr>
          <a:lstStyle/>
          <a:p>
            <a:pPr marL="609600" indent="-609600">
              <a:lnSpc>
                <a:spcPct val="80000"/>
              </a:lnSpc>
              <a:buClrTx/>
              <a:buSzPct val="150000"/>
              <a:buFont typeface="Wingdings" pitchFamily="2" charset="2"/>
              <a:buChar char="q"/>
            </a:pPr>
            <a:endParaRPr lang="en-US" altLang="ja-JP" sz="2400" b="1" dirty="0" smtClean="0">
              <a:solidFill>
                <a:srgbClr val="FF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  <a:p>
            <a:pPr marL="609600" indent="-609600">
              <a:lnSpc>
                <a:spcPct val="120000"/>
              </a:lnSpc>
              <a:buClrTx/>
              <a:buSzPct val="150000"/>
              <a:buFont typeface="Wingdings" pitchFamily="2" charset="2"/>
              <a:buChar char="q"/>
            </a:pPr>
            <a:r>
              <a:rPr lang="en-US" altLang="ja-JP" sz="2800" b="1" dirty="0" smtClean="0">
                <a:latin typeface="Tahoma" panose="020B0604030504040204" pitchFamily="34" charset="0"/>
                <a:ea typeface="MS PGothic" panose="020B0600070205080204" pitchFamily="34" charset="-128"/>
              </a:rPr>
              <a:t>If a</a:t>
            </a:r>
            <a:r>
              <a:rPr lang="en-US" altLang="ja-JP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 regulatory requirement </a:t>
            </a:r>
            <a:r>
              <a:rPr lang="en-US" altLang="ja-JP" sz="2800" b="1" dirty="0" smtClean="0">
                <a:latin typeface="Tahoma" panose="020B0604030504040204" pitchFamily="34" charset="0"/>
                <a:ea typeface="MS PGothic" panose="020B0600070205080204" pitchFamily="34" charset="-128"/>
              </a:rPr>
              <a:t>or</a:t>
            </a:r>
            <a:r>
              <a:rPr lang="en-US" altLang="ja-JP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 fitness for purpose goal </a:t>
            </a:r>
            <a:r>
              <a:rPr lang="en-US" altLang="ja-JP" sz="2800" b="1" dirty="0" smtClean="0">
                <a:latin typeface="Tahoma" panose="020B0604030504040204" pitchFamily="34" charset="0"/>
                <a:ea typeface="MS PGothic" panose="020B0600070205080204" pitchFamily="34" charset="-128"/>
              </a:rPr>
              <a:t>is given as a SD, it may be directly used as</a:t>
            </a:r>
            <a:r>
              <a:rPr lang="en-US" altLang="ja-JP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 </a:t>
            </a:r>
            <a:r>
              <a:rPr lang="en-US" altLang="ja-JP" sz="2800" b="1" u="sng" dirty="0" smtClean="0">
                <a:solidFill>
                  <a:srgbClr val="0033CC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SDPA</a:t>
            </a:r>
          </a:p>
          <a:p>
            <a:pPr marL="609600" indent="-609600">
              <a:lnSpc>
                <a:spcPct val="120000"/>
              </a:lnSpc>
              <a:buClrTx/>
              <a:buSzPct val="150000"/>
              <a:buNone/>
            </a:pPr>
            <a:endParaRPr lang="en-US" sz="800" b="1" dirty="0" smtClean="0">
              <a:latin typeface="Tahoma" panose="020B0604030504040204" pitchFamily="34" charset="0"/>
            </a:endParaRPr>
          </a:p>
          <a:p>
            <a:pPr marL="609600" indent="-609600">
              <a:lnSpc>
                <a:spcPct val="120000"/>
              </a:lnSpc>
              <a:buClrTx/>
              <a:buSzPct val="150000"/>
              <a:buFont typeface="Wingdings" pitchFamily="2" charset="2"/>
              <a:buChar char="q"/>
            </a:pPr>
            <a:r>
              <a:rPr lang="en-US" altLang="ja-JP" sz="2800" b="1" dirty="0" smtClean="0">
                <a:latin typeface="Tahoma" panose="020B0604030504040204" pitchFamily="34" charset="0"/>
                <a:ea typeface="MS PGothic" panose="020B0600070205080204" pitchFamily="34" charset="-128"/>
              </a:rPr>
              <a:t>If</a:t>
            </a:r>
            <a:r>
              <a:rPr lang="en-US" altLang="ja-JP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 fitness for purpose goal </a:t>
            </a:r>
            <a:r>
              <a:rPr lang="en-US" altLang="ja-JP" sz="2800" b="1" dirty="0" smtClean="0">
                <a:latin typeface="Tahoma" panose="020B0604030504040204" pitchFamily="34" charset="0"/>
                <a:ea typeface="MS PGothic" panose="020B0600070205080204" pitchFamily="34" charset="-128"/>
              </a:rPr>
              <a:t>is given as</a:t>
            </a:r>
            <a:r>
              <a:rPr lang="en-US" altLang="ja-JP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 maximum permissible measurement error, </a:t>
            </a:r>
            <a:r>
              <a:rPr lang="en-US" altLang="ja-JP" sz="2800" b="1" dirty="0" smtClean="0">
                <a:latin typeface="Tahoma" panose="020B0604030504040204" pitchFamily="34" charset="0"/>
                <a:ea typeface="MS PGothic" panose="020B0600070205080204" pitchFamily="34" charset="-128"/>
              </a:rPr>
              <a:t>it may be directly used as</a:t>
            </a:r>
            <a:r>
              <a:rPr lang="en-US" altLang="ja-JP" sz="2800" b="1" dirty="0" smtClean="0">
                <a:solidFill>
                  <a:srgbClr val="FF0000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 </a:t>
            </a:r>
            <a:r>
              <a:rPr lang="en-GB" altLang="ja-JP" sz="2800" b="1" u="sng" dirty="0" smtClean="0">
                <a:solidFill>
                  <a:srgbClr val="0000FF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Delta E</a:t>
            </a:r>
            <a:r>
              <a:rPr lang="en-GB" altLang="ja-JP" sz="2800" b="1" dirty="0" smtClean="0">
                <a:solidFill>
                  <a:srgbClr val="0000FF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 (</a:t>
            </a:r>
            <a:r>
              <a:rPr lang="en-US" sz="2800" b="1" dirty="0" err="1" smtClean="0">
                <a:solidFill>
                  <a:srgbClr val="0000FF"/>
                </a:solidFill>
                <a:latin typeface="Tahoma" panose="020B0604030504040204" pitchFamily="34" charset="0"/>
              </a:rPr>
              <a:t>ðE</a:t>
            </a:r>
            <a:r>
              <a:rPr lang="en-US" sz="2800" b="1" dirty="0" smtClean="0">
                <a:solidFill>
                  <a:srgbClr val="0000FF"/>
                </a:solidFill>
                <a:latin typeface="Tahoma" panose="020B0604030504040204" pitchFamily="34" charset="0"/>
              </a:rPr>
              <a:t>) </a:t>
            </a:r>
          </a:p>
          <a:p>
            <a:pPr marL="609600" indent="-609600">
              <a:lnSpc>
                <a:spcPct val="120000"/>
              </a:lnSpc>
              <a:buClrTx/>
              <a:buSzPct val="150000"/>
              <a:buNone/>
            </a:pPr>
            <a:endParaRPr lang="en-US" altLang="ja-JP" sz="800" b="1" dirty="0" smtClean="0">
              <a:solidFill>
                <a:srgbClr val="FF0000"/>
              </a:solidFill>
              <a:latin typeface="Tahoma" panose="020B0604030504040204" pitchFamily="34" charset="0"/>
              <a:ea typeface="MS PGothic" panose="020B0600070205080204" pitchFamily="34" charset="-128"/>
            </a:endParaRPr>
          </a:p>
          <a:p>
            <a:pPr marL="609600" indent="-609600">
              <a:lnSpc>
                <a:spcPct val="120000"/>
              </a:lnSpc>
              <a:buClrTx/>
              <a:buSzPct val="150000"/>
              <a:buFont typeface="Wingdings" pitchFamily="2" charset="2"/>
              <a:buChar char="q"/>
            </a:pPr>
            <a:r>
              <a:rPr lang="en-GB" altLang="ja-JP" sz="2800" b="1" u="sng" dirty="0" smtClean="0">
                <a:solidFill>
                  <a:srgbClr val="0000FF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Delta E</a:t>
            </a:r>
            <a:r>
              <a:rPr lang="en-GB" altLang="ja-JP" sz="2800" b="1" dirty="0" smtClean="0">
                <a:solidFill>
                  <a:srgbClr val="0000FF"/>
                </a:solidFill>
                <a:latin typeface="Tahoma" panose="020B0604030504040204" pitchFamily="34" charset="0"/>
                <a:ea typeface="MS PGothic" panose="020B0600070205080204" pitchFamily="34" charset="-128"/>
              </a:rPr>
              <a:t> (</a:t>
            </a:r>
            <a:r>
              <a:rPr lang="en-US" sz="2800" b="1" dirty="0" err="1" smtClean="0">
                <a:solidFill>
                  <a:srgbClr val="0000FF"/>
                </a:solidFill>
                <a:latin typeface="Tahoma" panose="020B0604030504040204" pitchFamily="34" charset="0"/>
              </a:rPr>
              <a:t>ðE</a:t>
            </a:r>
            <a:r>
              <a:rPr lang="en-US" sz="2800" b="1" dirty="0" smtClean="0">
                <a:solidFill>
                  <a:srgbClr val="0000FF"/>
                </a:solidFill>
                <a:latin typeface="Tahoma" panose="020B0604030504040204" pitchFamily="34" charset="0"/>
              </a:rPr>
              <a:t>) </a:t>
            </a:r>
            <a:r>
              <a:rPr lang="en-US" sz="2800" b="1" dirty="0" smtClean="0">
                <a:latin typeface="Tahoma" panose="020B0604030504040204" pitchFamily="34" charset="0"/>
              </a:rPr>
              <a:t>may be transformed to</a:t>
            </a:r>
            <a:r>
              <a:rPr lang="en-US" sz="2800" b="1" dirty="0" smtClean="0">
                <a:solidFill>
                  <a:srgbClr val="0000FF"/>
                </a:solidFill>
                <a:latin typeface="Tahoma" panose="020B0604030504040204" pitchFamily="34" charset="0"/>
              </a:rPr>
              <a:t> SDPA, </a:t>
            </a:r>
            <a:r>
              <a:rPr lang="en-US" sz="2800" b="1" dirty="0" smtClean="0">
                <a:latin typeface="Tahoma" panose="020B0604030504040204" pitchFamily="34" charset="0"/>
              </a:rPr>
              <a:t>by dividing this limit by the number of multiples of SDPA that  are used to define an action signal (or unacceptable result) and vice versa</a:t>
            </a:r>
          </a:p>
          <a:p>
            <a:pPr marL="609600" indent="-609600" eaLnBrk="1" hangingPunct="1">
              <a:lnSpc>
                <a:spcPct val="80000"/>
              </a:lnSpc>
              <a:buClrTx/>
              <a:buSzPct val="150000"/>
              <a:buNone/>
            </a:pPr>
            <a:endParaRPr lang="en-US" altLang="en-US" sz="1100" b="1" dirty="0" smtClean="0">
              <a:solidFill>
                <a:srgbClr val="0E0587"/>
              </a:solidFill>
              <a:latin typeface="Tahoma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634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10E62AA-FCC1-457A-9BD6-F674913DCBCF}" type="slidenum">
              <a:rPr lang="en-US" altLang="en-US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5</a:t>
            </a:fld>
            <a:endParaRPr lang="en-US" altLang="en-US" sz="2000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236F-518B-4F5C-96D6-C118A398178C}" type="datetime1">
              <a:rPr lang="en-IN" smtClean="0"/>
              <a:pPr/>
              <a:t>15-07-2023</a:t>
            </a:fld>
            <a:endParaRPr lang="en-IN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67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11560" y="592807"/>
            <a:ext cx="7920880" cy="5416868"/>
          </a:xfrm>
          <a:prstGeom prst="rect">
            <a:avLst/>
          </a:prstGeom>
          <a:solidFill>
            <a:srgbClr val="FFFFC9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IN" sz="4400" b="1" u="sng" dirty="0" smtClean="0"/>
              <a:t>By </a:t>
            </a:r>
            <a:r>
              <a:rPr lang="en-IN" sz="4400" b="1" u="sng" dirty="0"/>
              <a:t>perception of experts </a:t>
            </a:r>
            <a:r>
              <a:rPr lang="en-IN" sz="4400" b="1" u="sng" dirty="0">
                <a:solidFill>
                  <a:srgbClr val="FF0000"/>
                </a:solidFill>
              </a:rPr>
              <a:t>(8.2)</a:t>
            </a:r>
          </a:p>
          <a:p>
            <a:endParaRPr lang="en-IN" sz="2400" b="1" dirty="0" smtClean="0"/>
          </a:p>
          <a:p>
            <a:pPr marL="914400" indent="-457200">
              <a:buClr>
                <a:srgbClr val="0033CC"/>
              </a:buClr>
              <a:buSzPct val="150000"/>
              <a:buFont typeface="Wingdings" pitchFamily="2" charset="2"/>
              <a:buChar char="ü"/>
            </a:pPr>
            <a:r>
              <a:rPr lang="en-IN" sz="3200" b="1" dirty="0" smtClean="0">
                <a:solidFill>
                  <a:srgbClr val="0000FF"/>
                </a:solidFill>
              </a:rPr>
              <a:t>Choice according to a “fitness-for-purpose”- wish for the laboratory</a:t>
            </a:r>
          </a:p>
          <a:p>
            <a:pPr marL="457200">
              <a:buClr>
                <a:srgbClr val="0033CC"/>
              </a:buClr>
              <a:buSzPct val="150000"/>
            </a:pPr>
            <a:endParaRPr lang="en-IN" b="1" dirty="0" smtClean="0">
              <a:solidFill>
                <a:srgbClr val="0000FF"/>
              </a:solidFill>
            </a:endParaRPr>
          </a:p>
          <a:p>
            <a:pPr marL="914400" indent="-457200">
              <a:buClr>
                <a:srgbClr val="0033CC"/>
              </a:buClr>
              <a:buSzPct val="150000"/>
              <a:buFont typeface="Wingdings" pitchFamily="2" charset="2"/>
              <a:buChar char="ü"/>
            </a:pPr>
            <a:r>
              <a:rPr lang="en-IN" sz="3200" b="1" dirty="0" smtClean="0">
                <a:solidFill>
                  <a:srgbClr val="0000FF"/>
                </a:solidFill>
              </a:rPr>
              <a:t>Fitness of purpose – decided by Regulatory authority, Accreditation Body or Technical experts of PT Provider</a:t>
            </a:r>
          </a:p>
          <a:p>
            <a:pPr marL="914400" indent="-457200">
              <a:buClr>
                <a:srgbClr val="0033CC"/>
              </a:buClr>
              <a:buSzPct val="150000"/>
            </a:pPr>
            <a:endParaRPr lang="en-IN" sz="2000" b="1" dirty="0" smtClean="0">
              <a:solidFill>
                <a:srgbClr val="0000FF"/>
              </a:solidFill>
            </a:endParaRPr>
          </a:p>
          <a:p>
            <a:pPr marL="914400" indent="-457200">
              <a:buClr>
                <a:srgbClr val="0033CC"/>
              </a:buClr>
              <a:buSzPct val="150000"/>
              <a:buFont typeface="Wingdings" pitchFamily="2" charset="2"/>
              <a:buChar char="ü"/>
            </a:pPr>
            <a:r>
              <a:rPr lang="en-IN" sz="3200" b="1" dirty="0" smtClean="0">
                <a:solidFill>
                  <a:srgbClr val="0000FF"/>
                </a:solidFill>
              </a:rPr>
              <a:t>This value can be unrealistic to the reproducibility of the method</a:t>
            </a:r>
          </a:p>
          <a:p>
            <a:pPr marL="914400" indent="-457200">
              <a:buClr>
                <a:srgbClr val="0033CC"/>
              </a:buClr>
              <a:buSzPct val="150000"/>
            </a:pPr>
            <a:endParaRPr lang="en-IN" sz="1600" b="1" dirty="0" smtClean="0">
              <a:solidFill>
                <a:srgbClr val="FF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6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4F23-6CDE-454E-B26F-E0CADC6ABE5D}" type="datetime1">
              <a:rPr lang="en-IN" smtClean="0"/>
              <a:pPr/>
              <a:t>15-07-2023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95536" y="335846"/>
            <a:ext cx="8352928" cy="6032421"/>
          </a:xfrm>
          <a:prstGeom prst="rect">
            <a:avLst/>
          </a:prstGeom>
          <a:solidFill>
            <a:srgbClr val="FFFFC9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IN" sz="3600" b="1" u="sng" dirty="0" smtClean="0"/>
              <a:t>By </a:t>
            </a:r>
            <a:r>
              <a:rPr lang="en-IN" sz="3600" b="1" u="sng" dirty="0"/>
              <a:t>perception of experts </a:t>
            </a:r>
            <a:r>
              <a:rPr lang="en-IN" sz="3600" b="1" u="sng" dirty="0">
                <a:solidFill>
                  <a:srgbClr val="FF0000"/>
                </a:solidFill>
              </a:rPr>
              <a:t>(8.2)</a:t>
            </a:r>
          </a:p>
          <a:p>
            <a:endParaRPr lang="en-IN" sz="1100" b="1" dirty="0" smtClean="0"/>
          </a:p>
          <a:p>
            <a:pPr marL="914400" indent="-457200" algn="just">
              <a:buClr>
                <a:srgbClr val="0000FF"/>
              </a:buClr>
              <a:buFont typeface="Wingdings" pitchFamily="2" charset="2"/>
              <a:buChar char="Ø"/>
            </a:pPr>
            <a:r>
              <a:rPr lang="en-IN" sz="2400" b="1" dirty="0" smtClean="0"/>
              <a:t>PT Provider is to ensure that SDPA or other evaluation criteria is set at a reasonable value which is achievable by the participants</a:t>
            </a:r>
          </a:p>
          <a:p>
            <a:pPr marL="914400" indent="-457200" algn="just">
              <a:buClr>
                <a:srgbClr val="0000FF"/>
              </a:buClr>
              <a:buFont typeface="Wingdings" pitchFamily="2" charset="2"/>
              <a:buChar char="Ø"/>
            </a:pPr>
            <a:endParaRPr lang="en-IN" sz="900" dirty="0" smtClean="0"/>
          </a:p>
          <a:p>
            <a:pPr marL="914400" indent="-457200" algn="just">
              <a:buClr>
                <a:srgbClr val="0000FF"/>
              </a:buClr>
              <a:buFont typeface="Wingdings" pitchFamily="2" charset="2"/>
              <a:buChar char="Ø"/>
            </a:pPr>
            <a:r>
              <a:rPr lang="en-IN" sz="2400" b="1" dirty="0" smtClean="0"/>
              <a:t>For this calculate Between Lab SD </a:t>
            </a:r>
            <a:r>
              <a:rPr lang="en-IN" sz="2400" b="1" dirty="0"/>
              <a:t>,</a:t>
            </a:r>
            <a:r>
              <a:rPr lang="en-IN" sz="2400" b="1" dirty="0" smtClean="0"/>
              <a:t> </a:t>
            </a:r>
            <a:r>
              <a:rPr lang="el-GR" sz="3600" b="1" dirty="0" smtClean="0">
                <a:solidFill>
                  <a:srgbClr val="FF0000"/>
                </a:solidFill>
              </a:rPr>
              <a:t>σ</a:t>
            </a:r>
            <a:r>
              <a:rPr lang="en-IN" sz="3600" b="1" baseline="-25000" dirty="0" smtClean="0">
                <a:solidFill>
                  <a:srgbClr val="FF0000"/>
                </a:solidFill>
              </a:rPr>
              <a:t>L</a:t>
            </a:r>
            <a:r>
              <a:rPr lang="en-IN" sz="2400" b="1" dirty="0" smtClean="0">
                <a:solidFill>
                  <a:srgbClr val="FF0000"/>
                </a:solidFill>
              </a:rPr>
              <a:t> </a:t>
            </a:r>
            <a:r>
              <a:rPr lang="en-IN" sz="2400" b="1" dirty="0" smtClean="0"/>
              <a:t>from Reproducibilty </a:t>
            </a:r>
            <a:r>
              <a:rPr lang="en-IN" sz="2400" b="1" dirty="0" err="1" smtClean="0"/>
              <a:t>SD</a:t>
            </a:r>
            <a:r>
              <a:rPr lang="en-IN" sz="2400" b="1" dirty="0" smtClean="0"/>
              <a:t> , </a:t>
            </a:r>
            <a:r>
              <a:rPr lang="el-GR" sz="3600" b="1" dirty="0" smtClean="0">
                <a:solidFill>
                  <a:srgbClr val="FF0000"/>
                </a:solidFill>
              </a:rPr>
              <a:t>σ</a:t>
            </a:r>
            <a:r>
              <a:rPr lang="en-IN" sz="3600" b="1" baseline="-25000" dirty="0" smtClean="0">
                <a:solidFill>
                  <a:srgbClr val="FF0000"/>
                </a:solidFill>
              </a:rPr>
              <a:t>R </a:t>
            </a:r>
            <a:r>
              <a:rPr lang="en-IN" sz="2400" b="1" dirty="0" smtClean="0"/>
              <a:t>and Repeatability </a:t>
            </a:r>
            <a:r>
              <a:rPr lang="en-IN" sz="2400" b="1" dirty="0" err="1" smtClean="0"/>
              <a:t>SD</a:t>
            </a:r>
            <a:r>
              <a:rPr lang="en-IN" sz="2400" b="1" dirty="0" smtClean="0"/>
              <a:t>, </a:t>
            </a:r>
            <a:r>
              <a:rPr lang="el-GR" sz="3600" b="1" dirty="0" smtClean="0">
                <a:solidFill>
                  <a:srgbClr val="FF0000"/>
                </a:solidFill>
              </a:rPr>
              <a:t>σ</a:t>
            </a:r>
            <a:r>
              <a:rPr lang="en-IN" sz="3600" b="1" baseline="-25000" dirty="0" smtClean="0">
                <a:solidFill>
                  <a:srgbClr val="FF0000"/>
                </a:solidFill>
              </a:rPr>
              <a:t>r</a:t>
            </a:r>
            <a:r>
              <a:rPr lang="en-IN" sz="2400" b="1" dirty="0" smtClean="0"/>
              <a:t> of the measurement method using formula</a:t>
            </a:r>
          </a:p>
          <a:p>
            <a:pPr marL="914400" indent="-457200" algn="just">
              <a:buClr>
                <a:srgbClr val="0000FF"/>
              </a:buClr>
            </a:pPr>
            <a:r>
              <a:rPr lang="en-IN" sz="4000" b="1" dirty="0" smtClean="0">
                <a:solidFill>
                  <a:srgbClr val="FF0000"/>
                </a:solidFill>
              </a:rPr>
              <a:t>              </a:t>
            </a:r>
            <a:r>
              <a:rPr lang="el-GR" sz="4000" b="1" dirty="0" smtClean="0">
                <a:solidFill>
                  <a:srgbClr val="FF0000"/>
                </a:solidFill>
              </a:rPr>
              <a:t>σ</a:t>
            </a:r>
            <a:r>
              <a:rPr lang="en-IN" sz="4000" b="1" baseline="-25000" dirty="0" smtClean="0">
                <a:solidFill>
                  <a:srgbClr val="FF0000"/>
                </a:solidFill>
              </a:rPr>
              <a:t>L </a:t>
            </a:r>
            <a:r>
              <a:rPr lang="en-IN" sz="4000" b="1" dirty="0" smtClean="0">
                <a:solidFill>
                  <a:srgbClr val="FF0000"/>
                </a:solidFill>
              </a:rPr>
              <a:t>= </a:t>
            </a:r>
            <a:r>
              <a:rPr lang="en-IN" sz="4800" dirty="0" smtClean="0">
                <a:solidFill>
                  <a:srgbClr val="FF0000"/>
                </a:solidFill>
              </a:rPr>
              <a:t>√</a:t>
            </a:r>
            <a:r>
              <a:rPr lang="en-IN" sz="4000" b="1" dirty="0" smtClean="0">
                <a:solidFill>
                  <a:srgbClr val="FF0000"/>
                </a:solidFill>
              </a:rPr>
              <a:t>(</a:t>
            </a:r>
            <a:r>
              <a:rPr lang="el-GR" sz="4000" b="1" dirty="0" smtClean="0">
                <a:solidFill>
                  <a:srgbClr val="FF0000"/>
                </a:solidFill>
              </a:rPr>
              <a:t>σ</a:t>
            </a:r>
            <a:r>
              <a:rPr lang="en-IN" sz="4000" b="1" baseline="-25000" dirty="0" err="1" smtClean="0">
                <a:solidFill>
                  <a:srgbClr val="FF0000"/>
                </a:solidFill>
              </a:rPr>
              <a:t>R</a:t>
            </a:r>
            <a:r>
              <a:rPr lang="en-IN" sz="4000" b="1" baseline="30000" dirty="0" err="1" smtClean="0">
                <a:solidFill>
                  <a:srgbClr val="FF0000"/>
                </a:solidFill>
              </a:rPr>
              <a:t>2</a:t>
            </a:r>
            <a:r>
              <a:rPr lang="en-IN" sz="4000" b="1" baseline="30000" dirty="0" smtClean="0">
                <a:solidFill>
                  <a:srgbClr val="FF0000"/>
                </a:solidFill>
              </a:rPr>
              <a:t> </a:t>
            </a:r>
            <a:r>
              <a:rPr lang="en-IN" sz="4000" b="1" dirty="0" smtClean="0">
                <a:solidFill>
                  <a:srgbClr val="FF0000"/>
                </a:solidFill>
              </a:rPr>
              <a:t>- </a:t>
            </a:r>
            <a:r>
              <a:rPr lang="el-GR" sz="4000" b="1" dirty="0" smtClean="0">
                <a:solidFill>
                  <a:srgbClr val="FF0000"/>
                </a:solidFill>
              </a:rPr>
              <a:t>σ</a:t>
            </a:r>
            <a:r>
              <a:rPr lang="en-IN" sz="4000" b="1" baseline="-25000" dirty="0" err="1" smtClean="0">
                <a:solidFill>
                  <a:srgbClr val="FF0000"/>
                </a:solidFill>
              </a:rPr>
              <a:t>r</a:t>
            </a:r>
            <a:r>
              <a:rPr lang="en-IN" sz="4000" b="1" baseline="30000" dirty="0" err="1" smtClean="0">
                <a:solidFill>
                  <a:srgbClr val="FF0000"/>
                </a:solidFill>
              </a:rPr>
              <a:t>2</a:t>
            </a:r>
            <a:r>
              <a:rPr lang="en-IN" sz="4000" b="1" dirty="0" smtClean="0">
                <a:solidFill>
                  <a:srgbClr val="FF0000"/>
                </a:solidFill>
              </a:rPr>
              <a:t>)</a:t>
            </a:r>
            <a:endParaRPr lang="en-IN" sz="4000" b="1" dirty="0" smtClean="0"/>
          </a:p>
          <a:p>
            <a:pPr marL="914400" indent="-457200" algn="just">
              <a:buClr>
                <a:srgbClr val="0000FF"/>
              </a:buClr>
              <a:buFont typeface="Wingdings" pitchFamily="2" charset="2"/>
              <a:buChar char="Ø"/>
            </a:pPr>
            <a:endParaRPr lang="en-IN" sz="1400" dirty="0" smtClean="0"/>
          </a:p>
          <a:p>
            <a:pPr marL="914400" indent="-457200" algn="just">
              <a:buClr>
                <a:srgbClr val="0000FF"/>
              </a:buClr>
              <a:buFont typeface="Wingdings" pitchFamily="2" charset="2"/>
              <a:buChar char="Ø"/>
            </a:pPr>
            <a:r>
              <a:rPr lang="en-IN" sz="2400" b="1" dirty="0" smtClean="0"/>
              <a:t>Calculate Ø using the  following formula</a:t>
            </a:r>
          </a:p>
          <a:p>
            <a:pPr marL="914400" indent="-457200" algn="just">
              <a:buClr>
                <a:srgbClr val="0000FF"/>
              </a:buClr>
            </a:pPr>
            <a:r>
              <a:rPr lang="en-IN" sz="2800" b="1" dirty="0" smtClean="0"/>
              <a:t>      SDPA, </a:t>
            </a:r>
            <a:r>
              <a:rPr lang="el-GR" sz="2800" b="1" dirty="0" smtClean="0">
                <a:solidFill>
                  <a:srgbClr val="FF0000"/>
                </a:solidFill>
              </a:rPr>
              <a:t>σ</a:t>
            </a:r>
            <a:r>
              <a:rPr lang="en-IN" sz="2800" b="1" baseline="-25000" dirty="0" smtClean="0">
                <a:solidFill>
                  <a:srgbClr val="FF0000"/>
                </a:solidFill>
              </a:rPr>
              <a:t>pt</a:t>
            </a:r>
            <a:r>
              <a:rPr lang="en-IN" sz="2800" b="1" dirty="0" smtClean="0"/>
              <a:t> = SQRT[ (</a:t>
            </a:r>
            <a:r>
              <a:rPr lang="en-IN" sz="2800" b="1" dirty="0" err="1" smtClean="0"/>
              <a:t>Øx</a:t>
            </a:r>
            <a:r>
              <a:rPr lang="en-IN" sz="2800" b="1" dirty="0" smtClean="0"/>
              <a:t> </a:t>
            </a:r>
            <a:r>
              <a:rPr lang="el-GR" sz="2800" b="1" dirty="0" smtClean="0">
                <a:solidFill>
                  <a:srgbClr val="FF0000"/>
                </a:solidFill>
              </a:rPr>
              <a:t>σ</a:t>
            </a:r>
            <a:r>
              <a:rPr lang="en-IN" sz="2800" b="1" baseline="-25000" dirty="0" smtClean="0">
                <a:solidFill>
                  <a:srgbClr val="FF0000"/>
                </a:solidFill>
              </a:rPr>
              <a:t>L </a:t>
            </a:r>
            <a:r>
              <a:rPr lang="en-IN" sz="2800" b="1" dirty="0" smtClean="0"/>
              <a:t>)</a:t>
            </a:r>
            <a:r>
              <a:rPr lang="en-IN" sz="2800" b="1" baseline="30000" dirty="0" smtClean="0"/>
              <a:t>2</a:t>
            </a:r>
            <a:r>
              <a:rPr lang="en-IN" sz="2800" b="1" dirty="0" smtClean="0"/>
              <a:t> + </a:t>
            </a:r>
            <a:r>
              <a:rPr lang="el-GR" sz="2800" b="1" dirty="0" smtClean="0">
                <a:solidFill>
                  <a:srgbClr val="FF0000"/>
                </a:solidFill>
              </a:rPr>
              <a:t>σ</a:t>
            </a:r>
            <a:r>
              <a:rPr lang="en-IN" sz="2800" b="1" baseline="-25000" dirty="0" smtClean="0">
                <a:solidFill>
                  <a:srgbClr val="FF0000"/>
                </a:solidFill>
              </a:rPr>
              <a:t>r </a:t>
            </a:r>
            <a:r>
              <a:rPr lang="en-IN" sz="2800" b="1" baseline="30000" dirty="0" smtClean="0"/>
              <a:t>2</a:t>
            </a:r>
            <a:r>
              <a:rPr lang="en-IN" sz="2800" b="1" dirty="0" smtClean="0"/>
              <a:t>/n</a:t>
            </a:r>
            <a:r>
              <a:rPr lang="en-IN" sz="3200" b="1" dirty="0" smtClean="0"/>
              <a:t>)</a:t>
            </a:r>
          </a:p>
          <a:p>
            <a:pPr marL="914400" indent="-457200" algn="just">
              <a:buClr>
                <a:srgbClr val="0000FF"/>
              </a:buClr>
              <a:buFont typeface="Wingdings" pitchFamily="2" charset="2"/>
              <a:buChar char="Ø"/>
            </a:pPr>
            <a:endParaRPr lang="en-IN" sz="100" u="sng" dirty="0" smtClean="0"/>
          </a:p>
          <a:p>
            <a:pPr marL="914400" indent="-457200" algn="just">
              <a:lnSpc>
                <a:spcPct val="150000"/>
              </a:lnSpc>
              <a:buClr>
                <a:srgbClr val="0000FF"/>
              </a:buClr>
              <a:buFont typeface="Wingdings" pitchFamily="2" charset="2"/>
              <a:buChar char="Ø"/>
            </a:pPr>
            <a:r>
              <a:rPr lang="en-IN" sz="2800" b="1" u="sng" dirty="0" smtClean="0"/>
              <a:t>Ø should be more than 0.5 to be realistic</a:t>
            </a:r>
            <a:endParaRPr lang="en-IN" sz="2400" b="1" u="sng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7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29E60-49AA-43FB-ABDE-87D46236F839}" type="datetime1">
              <a:rPr lang="en-IN" smtClean="0"/>
              <a:pPr/>
              <a:t>15-07-2023</a:t>
            </a:fld>
            <a:endParaRPr lang="en-IN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65436" y="335846"/>
            <a:ext cx="7632848" cy="5397410"/>
          </a:xfrm>
          <a:prstGeom prst="rect">
            <a:avLst/>
          </a:prstGeom>
          <a:solidFill>
            <a:srgbClr val="FFE5FF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84138" indent="12700" algn="ctr"/>
            <a:r>
              <a:rPr lang="en-IN" sz="3600" b="1" u="sng" dirty="0" smtClean="0"/>
              <a:t>By experience from previous rounds of a PT Scheme </a:t>
            </a:r>
            <a:r>
              <a:rPr lang="en-IN" sz="3600" b="1" u="sng" dirty="0" smtClean="0">
                <a:solidFill>
                  <a:srgbClr val="FF0000"/>
                </a:solidFill>
              </a:rPr>
              <a:t>(8.3)</a:t>
            </a:r>
          </a:p>
          <a:p>
            <a:pPr marL="971550" indent="-514350">
              <a:buFontTx/>
              <a:buAutoNum type="arabicPeriod" startAt="2"/>
            </a:pPr>
            <a:endParaRPr lang="en-IN" sz="2800" b="1" dirty="0" smtClean="0">
              <a:solidFill>
                <a:srgbClr val="FF0000"/>
              </a:solidFill>
            </a:endParaRPr>
          </a:p>
          <a:p>
            <a:pPr marL="541338" indent="-514350" algn="just">
              <a:buFont typeface="Wingdings" pitchFamily="2" charset="2"/>
              <a:buChar char="ü"/>
            </a:pPr>
            <a:r>
              <a:rPr lang="en-IN" sz="2800" b="1" dirty="0" smtClean="0">
                <a:solidFill>
                  <a:srgbClr val="0000FF"/>
                </a:solidFill>
              </a:rPr>
              <a:t>Consider the assigned value and SDPA fixed in a no. of accredited PT Schemes conducted by different PT Providers – for same matrix, measurand and concentration range</a:t>
            </a:r>
          </a:p>
          <a:p>
            <a:pPr marL="541338" indent="-514350">
              <a:buFont typeface="Wingdings" pitchFamily="2" charset="2"/>
              <a:buChar char="ü"/>
            </a:pPr>
            <a:endParaRPr lang="en-IN" sz="1600" b="1" dirty="0" smtClean="0">
              <a:solidFill>
                <a:srgbClr val="0000FF"/>
              </a:solidFill>
            </a:endParaRPr>
          </a:p>
          <a:p>
            <a:pPr marL="541338" indent="-514350">
              <a:buFont typeface="Wingdings" pitchFamily="2" charset="2"/>
              <a:buChar char="ü"/>
            </a:pPr>
            <a:r>
              <a:rPr lang="en-IN" sz="2800" b="1" dirty="0" smtClean="0">
                <a:solidFill>
                  <a:srgbClr val="0000FF"/>
                </a:solidFill>
              </a:rPr>
              <a:t>Calculate SDPA % for each of the PT rounds</a:t>
            </a:r>
          </a:p>
          <a:p>
            <a:pPr marL="541338" indent="-514350">
              <a:buFont typeface="Wingdings" pitchFamily="2" charset="2"/>
              <a:buChar char="ü"/>
            </a:pPr>
            <a:endParaRPr lang="en-IN" sz="1600" b="1" dirty="0" smtClean="0">
              <a:solidFill>
                <a:srgbClr val="0000FF"/>
              </a:solidFill>
            </a:endParaRPr>
          </a:p>
          <a:p>
            <a:pPr marL="541338" indent="-514350">
              <a:buFont typeface="Wingdings" pitchFamily="2" charset="2"/>
              <a:buChar char="ü"/>
            </a:pPr>
            <a:r>
              <a:rPr lang="en-IN" sz="2800" b="1" dirty="0" smtClean="0">
                <a:solidFill>
                  <a:srgbClr val="0000FF"/>
                </a:solidFill>
              </a:rPr>
              <a:t>Fix the average or median of </a:t>
            </a:r>
            <a:r>
              <a:rPr lang="en-IN" sz="2800" b="1" dirty="0" err="1" smtClean="0">
                <a:solidFill>
                  <a:srgbClr val="0000FF"/>
                </a:solidFill>
              </a:rPr>
              <a:t>SDPA</a:t>
            </a:r>
            <a:r>
              <a:rPr lang="en-IN" sz="2800" b="1" dirty="0" smtClean="0">
                <a:solidFill>
                  <a:srgbClr val="0000FF"/>
                </a:solidFill>
              </a:rPr>
              <a:t> % for the current round</a:t>
            </a:r>
            <a:r>
              <a:rPr lang="en-IN" sz="2800" b="1" dirty="0" smtClean="0">
                <a:solidFill>
                  <a:srgbClr val="FF0000"/>
                </a:solidFill>
              </a:rPr>
              <a:t>.</a:t>
            </a:r>
          </a:p>
          <a:p>
            <a:pPr marL="971550" indent="-514350"/>
            <a:endParaRPr lang="en-IN" sz="1050" b="1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8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66C8B1-CFF7-4AC2-87C6-2E30565B488B}" type="datetime1">
              <a:rPr lang="en-IN" smtClean="0"/>
              <a:pPr/>
              <a:t>15-07-2023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EFFF"/>
          </a:solidFill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IN" sz="3200" b="1" dirty="0" smtClean="0"/>
              <a:t/>
            </a:r>
            <a:br>
              <a:rPr lang="en-IN" sz="3200" b="1" dirty="0" smtClean="0"/>
            </a:br>
            <a:r>
              <a:rPr lang="en-IN" sz="3200" b="1" dirty="0" smtClean="0"/>
              <a:t>By experience from previous rounds of a PT Scheme </a:t>
            </a:r>
            <a:r>
              <a:rPr lang="en-IN" sz="3200" b="1" dirty="0" smtClean="0">
                <a:solidFill>
                  <a:srgbClr val="FF0000"/>
                </a:solidFill>
              </a:rPr>
              <a:t>(8.3)</a:t>
            </a:r>
            <a:br>
              <a:rPr lang="en-IN" sz="3200" b="1" dirty="0" smtClean="0">
                <a:solidFill>
                  <a:srgbClr val="FF0000"/>
                </a:solidFill>
              </a:rPr>
            </a:br>
            <a:endParaRPr lang="en-IN" sz="3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95F22-9ED3-4A6E-879B-6DA353DC3D6D}" type="datetime1">
              <a:rPr lang="en-IN" smtClean="0"/>
              <a:pPr/>
              <a:t>15-07-2023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S.SUBRAMANIAN</a:t>
            </a:r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6459A-E173-44B3-B435-8051A57E170B}" type="slidenum">
              <a:rPr lang="en-IN" sz="2000" b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pPr/>
              <a:t>9</a:t>
            </a:fld>
            <a:endParaRPr lang="en-IN" sz="2000" b="1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9552" y="1628805"/>
          <a:ext cx="8208911" cy="4400313"/>
        </p:xfrm>
        <a:graphic>
          <a:graphicData uri="http://schemas.openxmlformats.org/drawingml/2006/table">
            <a:tbl>
              <a:tblPr/>
              <a:tblGrid>
                <a:gridCol w="2426280"/>
                <a:gridCol w="1715725"/>
                <a:gridCol w="1825486"/>
                <a:gridCol w="2241420"/>
              </a:tblGrid>
              <a:tr h="455263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PT Code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Assigned 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Value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SDPA</a:t>
                      </a:r>
                      <a:endParaRPr lang="en-IN" sz="22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            SDPA</a:t>
                      </a:r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357929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ABC 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15.2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11.3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929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ABC 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40.6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13.3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929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ABC 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25.4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12.3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929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ABC 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60.8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7.14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11.7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929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ABC 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30.8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10.4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929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XYZ 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20.6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2.38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11.6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929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XYZ 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31.5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3.58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11.4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929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XYZ 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40.8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4.56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>
                          <a:solidFill>
                            <a:srgbClr val="FF0000"/>
                          </a:solidFill>
                          <a:latin typeface="Calibri"/>
                        </a:rPr>
                        <a:t>11.2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929">
                <a:tc>
                  <a:txBody>
                    <a:bodyPr/>
                    <a:lstStyle/>
                    <a:p>
                      <a:pPr algn="l" fontAlgn="b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IN" sz="22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XYA</a:t>
                      </a:r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2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11.3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929">
                <a:tc>
                  <a:txBody>
                    <a:bodyPr/>
                    <a:lstStyle/>
                    <a:p>
                      <a:pPr algn="l" fontAlgn="b"/>
                      <a:endParaRPr lang="en-IN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7929">
                <a:tc>
                  <a:txBody>
                    <a:bodyPr/>
                    <a:lstStyle/>
                    <a:p>
                      <a:pPr algn="l" fontAlgn="b"/>
                      <a:endParaRPr lang="en-IN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IN" sz="1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IN" sz="2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Median=</a:t>
                      </a:r>
                      <a:endParaRPr lang="en-IN" sz="24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1" i="0" u="none" strike="noStrike" dirty="0">
                          <a:solidFill>
                            <a:srgbClr val="FF0000"/>
                          </a:solidFill>
                          <a:latin typeface="Calibri"/>
                        </a:rPr>
                        <a:t>11.4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1187</TotalTime>
  <Words>1631</Words>
  <Application>Microsoft Office PowerPoint</Application>
  <PresentationFormat>On-screen Show (4:3)</PresentationFormat>
  <Paragraphs>410</Paragraphs>
  <Slides>31</Slides>
  <Notes>14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  Determination of  EVALUATION CRITERIA  &amp; different procedures for performance evaluation of participants   S. Subramanian  </vt:lpstr>
      <vt:lpstr>EVALUATION CRITERIA</vt:lpstr>
      <vt:lpstr>Slide 3</vt:lpstr>
      <vt:lpstr>Slide 4</vt:lpstr>
      <vt:lpstr>By perception of experts (8.2)</vt:lpstr>
      <vt:lpstr>Slide 6</vt:lpstr>
      <vt:lpstr>Slide 7</vt:lpstr>
      <vt:lpstr>Slide 8</vt:lpstr>
      <vt:lpstr> By experience from previous rounds of a PT Scheme (8.3) </vt:lpstr>
      <vt:lpstr> By experience from previous rounds of a PT Scheme (8.3) </vt:lpstr>
      <vt:lpstr>Slide 11</vt:lpstr>
      <vt:lpstr>Slide 12</vt:lpstr>
      <vt:lpstr>Slide 13</vt:lpstr>
      <vt:lpstr>Slide 14</vt:lpstr>
      <vt:lpstr>  Robust methods used for determination of Assigned Value and/or SDPA perfrom acceptably only when the effective number of participants, “p”  (after removal of blunders) is ≥ 12      </vt:lpstr>
      <vt:lpstr>From data obtained in the same round of a proficiency testing scheme (8.6)</vt:lpstr>
      <vt:lpstr> Performance evaluation of participants </vt:lpstr>
      <vt:lpstr>Slide 18</vt:lpstr>
      <vt:lpstr>Estimation of Deviation – D </vt:lpstr>
      <vt:lpstr>Estimation of Deviation % – D % </vt:lpstr>
      <vt:lpstr>Estimation of z Score – z </vt:lpstr>
      <vt:lpstr>Estimation of z prime Score – z’ </vt:lpstr>
      <vt:lpstr>When to use z prime Score ?</vt:lpstr>
      <vt:lpstr>Estimation of Zeta Score –   </vt:lpstr>
      <vt:lpstr>Estimation of En Score –  En</vt:lpstr>
      <vt:lpstr>Estimation of PA Score –  PA</vt:lpstr>
      <vt:lpstr>Relationship between MPE &amp; SDPA</vt:lpstr>
      <vt:lpstr>EVALUATION CRITERIA –  GENERAL CONSIDERATIONS </vt:lpstr>
      <vt:lpstr>IF En SCORE OR ZETA SCORE IS USED, THESE WILL BE MEANINGFUL  ONLY IF THE UNCERTAINTY ESTIMATES ARE DETERMINED BY THE PARTICIPANTS IN A CONSISTENT MANNER USING   ISO/IEC GUIDE 98</vt:lpstr>
      <vt:lpstr>INTERPRETATION OF PARTICIPANT UNCERTAINTIES IN TESTING</vt:lpstr>
      <vt:lpstr>SCREENING OF UNCERTAINTIES REPORTED BY PARTICIPANTS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xavier</dc:creator>
  <cp:lastModifiedBy>User1</cp:lastModifiedBy>
  <cp:revision>125</cp:revision>
  <dcterms:created xsi:type="dcterms:W3CDTF">2011-09-05T09:37:03Z</dcterms:created>
  <dcterms:modified xsi:type="dcterms:W3CDTF">2023-07-15T10:03:56Z</dcterms:modified>
</cp:coreProperties>
</file>