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316" r:id="rId6"/>
    <p:sldId id="260" r:id="rId7"/>
    <p:sldId id="262" r:id="rId8"/>
    <p:sldId id="263" r:id="rId9"/>
    <p:sldId id="264" r:id="rId10"/>
    <p:sldId id="265" r:id="rId11"/>
    <p:sldId id="275" r:id="rId12"/>
    <p:sldId id="314" r:id="rId13"/>
    <p:sldId id="276" r:id="rId14"/>
    <p:sldId id="315" r:id="rId15"/>
    <p:sldId id="277" r:id="rId16"/>
    <p:sldId id="278" r:id="rId17"/>
    <p:sldId id="280" r:id="rId18"/>
    <p:sldId id="281" r:id="rId19"/>
    <p:sldId id="317" r:id="rId20"/>
    <p:sldId id="282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FFCC"/>
    <a:srgbClr val="006600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 autoAdjust="0"/>
    <p:restoredTop sz="94667" autoAdjust="0"/>
  </p:normalViewPr>
  <p:slideViewPr>
    <p:cSldViewPr>
      <p:cViewPr varScale="1">
        <p:scale>
          <a:sx n="82" d="100"/>
          <a:sy n="82" d="100"/>
        </p:scale>
        <p:origin x="-15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3D662-F350-45D7-8405-38E6EED4C674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A85C2-381B-4BB1-94E5-E030A18709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5568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128-702E-45FD-AF6A-3C5D26D4E807}" type="datetime1">
              <a:rPr lang="en-IN" smtClean="0"/>
              <a:pPr/>
              <a:t>18-07-2023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B70E-7DD1-4A30-ACC8-A53C8C38E3D1}" type="datetime1">
              <a:rPr lang="en-IN" smtClean="0"/>
              <a:pPr/>
              <a:t>18-07-2023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B99D2-5228-4D04-9371-FA179AD79E3A}" type="datetime1">
              <a:rPr lang="en-IN" smtClean="0"/>
              <a:pPr/>
              <a:t>18-07-2023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3EF4-96DB-46EA-9C8B-949E94BE1583}" type="datetime1">
              <a:rPr lang="en-IN" smtClean="0"/>
              <a:pPr/>
              <a:t>18-07-2023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B1A4-2D87-4564-B546-A2B4A9CDB455}" type="datetime1">
              <a:rPr lang="en-IN" smtClean="0"/>
              <a:pPr/>
              <a:t>18-07-2023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CBFCA-87E2-4C9C-91C4-49567C48E1C7}" type="datetime1">
              <a:rPr lang="en-IN" smtClean="0"/>
              <a:pPr/>
              <a:t>18-07-2023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E75B-C249-446B-A38E-F38EBDB9E78D}" type="datetime1">
              <a:rPr lang="en-IN" smtClean="0"/>
              <a:pPr/>
              <a:t>18-07-2023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15C5-6107-4169-AB3B-D072364E7AAD}" type="datetime1">
              <a:rPr lang="en-IN" smtClean="0"/>
              <a:pPr/>
              <a:t>18-07-2023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0179A-5EF7-4D2A-B927-8311597D1730}" type="datetime1">
              <a:rPr lang="en-IN" smtClean="0"/>
              <a:pPr/>
              <a:t>18-07-2023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E93C-66DB-4101-87C4-4357D9A3003F}" type="datetime1">
              <a:rPr lang="en-IN" smtClean="0"/>
              <a:pPr/>
              <a:t>18-07-2023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09BA-3A50-491F-BC9B-91D5875F9CD5}" type="datetime1">
              <a:rPr lang="en-IN" smtClean="0"/>
              <a:pPr/>
              <a:t>18-07-2023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B64F7-D0B2-4444-B7C0-9B83ADBBD3F7}" type="datetime1">
              <a:rPr lang="en-IN" smtClean="0"/>
              <a:pPr/>
              <a:t>18-07-2023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056784" cy="5472608"/>
          </a:xfrm>
          <a:solidFill>
            <a:schemeClr val="bg2">
              <a:lumMod val="90000"/>
            </a:schemeClr>
          </a:solidFill>
          <a:ln w="38100">
            <a:solidFill>
              <a:schemeClr val="tx2"/>
            </a:solidFill>
            <a:prstDash val="solid"/>
          </a:ln>
        </p:spPr>
        <p:txBody>
          <a:bodyPr>
            <a:normAutofit fontScale="90000"/>
          </a:bodyPr>
          <a:lstStyle/>
          <a:p>
            <a:r>
              <a:rPr lang="en-IN" sz="4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sz="4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sz="4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Determination of </a:t>
            </a:r>
            <a:br>
              <a:rPr lang="en-IN" sz="4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sz="4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Assigned values </a:t>
            </a:r>
            <a:br>
              <a:rPr lang="en-IN" sz="4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sz="4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their uncertainties</a:t>
            </a:r>
            <a:r>
              <a:rPr lang="en-IN" sz="4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sz="4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sz="48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sz="48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sz="48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sz="48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sz="48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sz="48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800" b="1" dirty="0" smtClean="0">
                <a:solidFill>
                  <a:srgbClr val="0000FF"/>
                </a:solidFill>
                <a:latin typeface="Tahoma" pitchFamily="34" charset="0"/>
              </a:rPr>
              <a:t>S. Subramanian</a:t>
            </a:r>
            <a:r>
              <a:rPr lang="en-US" sz="4800" b="1" dirty="0" smtClean="0">
                <a:solidFill>
                  <a:schemeClr val="accent2"/>
                </a:solidFill>
                <a:latin typeface="Tahoma" pitchFamily="34" charset="0"/>
              </a:rPr>
              <a:t/>
            </a:r>
            <a:br>
              <a:rPr lang="en-US" sz="4800" b="1" dirty="0" smtClean="0">
                <a:solidFill>
                  <a:schemeClr val="accent2"/>
                </a:solidFill>
                <a:latin typeface="Tahoma" pitchFamily="34" charset="0"/>
              </a:rPr>
            </a:br>
            <a:endParaRPr lang="en-IN" sz="48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6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Certified reference Materials</a:t>
            </a:r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7.4</a:t>
            </a:r>
            <a:endParaRPr lang="en-IN" sz="2800" b="1" dirty="0" smtClean="0">
              <a:solidFill>
                <a:srgbClr val="00CC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IN" sz="2800" b="1" dirty="0" smtClean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Advantages/disadvantages</a:t>
            </a:r>
          </a:p>
          <a:p>
            <a:endParaRPr lang="en-IN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Advantage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Traceability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Second lowest uncertainty</a:t>
            </a:r>
          </a:p>
          <a:p>
            <a:pPr marL="1371600" lvl="1" indent="-457200"/>
            <a:endParaRPr lang="en-IN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Disadvantage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Might be expensive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Suitable CRMs might not be available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CRM may be known to participant – Important to conceal the identity of PT item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CRMs are often processed heavily to ensure  long term stability which may compromise </a:t>
            </a:r>
            <a:r>
              <a:rPr lang="en-IN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commutability</a:t>
            </a:r>
            <a:r>
              <a:rPr lang="en-IN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 samples</a:t>
            </a:r>
          </a:p>
          <a:p>
            <a:pPr marL="1371600" lvl="1" indent="-457200">
              <a:buFont typeface="Arial" pitchFamily="34" charset="0"/>
              <a:buChar char="•"/>
            </a:pPr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3C59-DC96-476A-9700-E72E3945E298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6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Results from one Laboratory </a:t>
            </a:r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7.5</a:t>
            </a:r>
            <a:endParaRPr lang="en-IN" sz="2800" b="1" dirty="0" smtClean="0">
              <a:solidFill>
                <a:srgbClr val="00CC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IN" sz="1400" b="1" dirty="0" smtClean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endParaRPr lang="en-IN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Preparation of a reference material- </a:t>
            </a:r>
          </a:p>
          <a:p>
            <a:pPr marL="914400" indent="-457200">
              <a:buClr>
                <a:srgbClr val="FF0000"/>
              </a:buClr>
              <a:buSzPct val="150000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as per </a:t>
            </a:r>
            <a:r>
              <a:rPr lang="en-IN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ISO 17034:2016</a:t>
            </a:r>
          </a:p>
          <a:p>
            <a:pPr marL="914400" indent="-457200"/>
            <a:endParaRPr lang="en-IN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number of test portions are randomly selected: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Analysis in one lab under repeatability conditions together with a certified reference material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Analysis with a primary method</a:t>
            </a:r>
          </a:p>
          <a:p>
            <a:pPr marL="1371600" lvl="1" indent="-457200"/>
            <a:endParaRPr lang="en-IN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assigned value is derived: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from a calibration against the certified reference value  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from the results of the primary method</a:t>
            </a:r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9DB75-56EC-46EE-8FC3-F65AA4D8BB82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6"/>
            <a:ext cx="84969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Results from one Laboratory </a:t>
            </a:r>
            <a:r>
              <a:rPr lang="en-IN" sz="28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7.5</a:t>
            </a:r>
            <a:endParaRPr lang="en-IN" sz="2800" b="1" dirty="0">
              <a:solidFill>
                <a:srgbClr val="00CC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N" sz="1400" b="1" dirty="0" smtClean="0">
              <a:solidFill>
                <a:srgbClr val="00CC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N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/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assigned value is derived from formula:</a:t>
            </a:r>
          </a:p>
          <a:p>
            <a:pPr marL="914400" indent="-457200"/>
            <a:endParaRPr lang="en-IN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/>
            <a:r>
              <a:rPr lang="en-IN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IN" sz="40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4000" b="1" baseline="-25000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IN" sz="4000" b="1" baseline="-250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en-IN" sz="40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4000" b="1" baseline="-25000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CRM</a:t>
            </a:r>
            <a:r>
              <a:rPr lang="en-IN" sz="4000" b="1" baseline="-250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4000" b="1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</a:t>
            </a:r>
            <a:r>
              <a:rPr lang="en-IN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Average “d”</a:t>
            </a:r>
          </a:p>
          <a:p>
            <a:pPr marL="914400" indent="-457200"/>
            <a:endParaRPr lang="en-IN" sz="40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/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Average “d” = Average of the difference (RM – CRM) for each of the “n” results</a:t>
            </a:r>
            <a:r>
              <a:rPr lang="en-IN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914400" indent="-457200"/>
            <a:endParaRPr lang="en-IN" sz="1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/>
            <a:r>
              <a:rPr lang="en-IN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(take sign also into consideration)</a:t>
            </a:r>
          </a:p>
          <a:p>
            <a:pPr marL="914400" indent="-457200"/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12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BE5B-BD4C-4207-8FB6-8A3C1DB78DC0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6"/>
            <a:ext cx="849694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Results from one Laboratory </a:t>
            </a:r>
            <a:r>
              <a:rPr lang="en-IN" sz="28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7.5</a:t>
            </a:r>
            <a:endParaRPr lang="en-IN" sz="2800" b="1" dirty="0">
              <a:solidFill>
                <a:srgbClr val="00CC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IN" sz="2800" b="1" dirty="0" smtClean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Measurement Uncertainty</a:t>
            </a:r>
          </a:p>
          <a:p>
            <a:endParaRPr lang="en-IN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512763">
              <a:buClr>
                <a:srgbClr val="FF0000"/>
              </a:buClr>
              <a:buFont typeface="Wingdings" pitchFamily="2" charset="2"/>
              <a:buChar char="q"/>
            </a:pP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When a suitable CRM is not available for calibrating/characterizing the RM, Reference Value can be obtained from an appropriate source – Ensure </a:t>
            </a:r>
            <a:r>
              <a:rPr lang="en-IN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metrologocal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traceability &amp; Measurement uncertainty needed  </a:t>
            </a:r>
          </a:p>
          <a:p>
            <a:pPr marL="914400" indent="-512763"/>
            <a:endParaRPr lang="en-IN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512763">
              <a:buClr>
                <a:srgbClr val="FF0000"/>
              </a:buClr>
              <a:buFont typeface="Wingdings" pitchFamily="2" charset="2"/>
              <a:buChar char="q"/>
            </a:pP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the samples and the CRM are not similar (in matrix, composition and level of results), the additional uncertainty arising from this is also to be included</a:t>
            </a:r>
            <a:endParaRPr lang="en-IN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13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5942-F536-47A1-835C-97403499001B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6"/>
            <a:ext cx="8496944" cy="7758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Results from one Laboratory </a:t>
            </a:r>
            <a:r>
              <a:rPr lang="en-IN" sz="28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7.5</a:t>
            </a:r>
            <a:endParaRPr lang="en-IN" sz="2800" b="1" dirty="0">
              <a:solidFill>
                <a:srgbClr val="00CC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IN" sz="2800" b="1" dirty="0" smtClean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Measurement Uncertainty</a:t>
            </a:r>
          </a:p>
          <a:p>
            <a:endParaRPr lang="en-IN" sz="105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assigned value is derived from formula:</a:t>
            </a:r>
          </a:p>
          <a:p>
            <a:endParaRPr lang="en-IN" sz="9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IN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</a:t>
            </a:r>
            <a:r>
              <a:rPr lang="en-IN" sz="3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u(</a:t>
            </a:r>
            <a:r>
              <a:rPr lang="en-IN" sz="32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3200" b="1" baseline="-25000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IN" sz="3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IN" sz="2800" b="1" baseline="-250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SQRT(u</a:t>
            </a:r>
            <a:r>
              <a:rPr lang="en-IN" sz="2800" b="1" baseline="300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IN" sz="2800" b="1" baseline="-250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CRM </a:t>
            </a:r>
            <a:r>
              <a:rPr lang="en-IN" sz="2800" b="1" dirty="0" smtClean="0">
                <a:solidFill>
                  <a:srgbClr val="00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</a:t>
            </a:r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u</a:t>
            </a:r>
            <a:r>
              <a:rPr lang="en-IN" sz="2800" b="1" baseline="300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IN" sz="2800" b="1" baseline="-250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 </a:t>
            </a:r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endParaRPr lang="en-IN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N" sz="7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82775" indent="-1882775"/>
            <a:r>
              <a:rPr lang="en-IN" sz="3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IN" sz="32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en-IN" sz="3200" b="1" baseline="-25000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CRM</a:t>
            </a:r>
            <a:r>
              <a:rPr lang="en-IN" sz="2400" b="1" baseline="-250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 Std. uncertainty derived from the certificate of the CRM </a:t>
            </a:r>
            <a:endParaRPr lang="en-IN" sz="2400" b="1" baseline="-25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N" sz="1600" b="1" baseline="-25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435100" indent="-1435100"/>
            <a:r>
              <a:rPr lang="en-IN" sz="3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IN" sz="32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en-IN" sz="3200" b="1" baseline="-25000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en-IN" sz="2400" b="1" baseline="-250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en-IN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Standard Error of the “n” differences</a:t>
            </a:r>
          </a:p>
          <a:p>
            <a:pPr marL="1435100" indent="-1435100"/>
            <a:endParaRPr lang="en-IN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06400"/>
            <a:r>
              <a:rPr lang="en-IN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Combination of the uncertainty of the certified reference value with the uncertainty of the measurements</a:t>
            </a:r>
          </a:p>
          <a:p>
            <a:pPr marL="1435100" indent="-1435100"/>
            <a:endParaRPr lang="en-IN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N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N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N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N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14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4E79-4231-44BB-8703-4D8505ABCF44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7"/>
            <a:ext cx="849694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Results from one Laboratory </a:t>
            </a:r>
            <a:r>
              <a:rPr lang="en-IN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7.5</a:t>
            </a:r>
            <a:endParaRPr lang="en-IN" sz="2400" b="1" dirty="0">
              <a:solidFill>
                <a:srgbClr val="00CC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IN" sz="2200" b="1" dirty="0" smtClean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Advantages/disadvantages</a:t>
            </a:r>
          </a:p>
          <a:p>
            <a:endParaRPr lang="en-IN" sz="105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buFont typeface="Arial" pitchFamily="34" charset="0"/>
              <a:buChar char="•"/>
            </a:pPr>
            <a:r>
              <a:rPr lang="en-IN" sz="2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Advantage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Might be traceable to SI through the CRM or the primary method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Third </a:t>
            </a:r>
            <a:r>
              <a:rPr lang="en-IN" sz="2200" smtClean="0">
                <a:latin typeface="Tahoma" pitchFamily="34" charset="0"/>
                <a:ea typeface="Tahoma" pitchFamily="34" charset="0"/>
                <a:cs typeface="Tahoma" pitchFamily="34" charset="0"/>
              </a:rPr>
              <a:t>lowest uncertainty </a:t>
            </a:r>
            <a:r>
              <a:rPr lang="en-IN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uncertainty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Not as expensive as direct usage of CRM</a:t>
            </a:r>
          </a:p>
          <a:p>
            <a:pPr marL="1371600" lvl="1" indent="-457200"/>
            <a:endParaRPr lang="en-IN" sz="2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buFont typeface="Arial" pitchFamily="34" charset="0"/>
              <a:buChar char="•"/>
            </a:pPr>
            <a:r>
              <a:rPr lang="en-IN" sz="2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Disadvantage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is assumed that there are no interactions between materials used and the test conditions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CRMs that are similar enough to test samples in the required matrix and concentration are often not available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Primary method is not available</a:t>
            </a: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Results are dependent of one laboratory</a:t>
            </a:r>
            <a:endParaRPr lang="en-IN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15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2E8B9-65A2-49A7-ADEC-3B63EFB2ADE5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6"/>
            <a:ext cx="849694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Consensus values from expert laboratories </a:t>
            </a:r>
          </a:p>
          <a:p>
            <a:pPr algn="ctr"/>
            <a:r>
              <a:rPr lang="en-IN" sz="1400" b="1" dirty="0" smtClean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7.6</a:t>
            </a:r>
          </a:p>
          <a:p>
            <a:pPr algn="ctr"/>
            <a:endParaRPr lang="en-IN" sz="2800" b="1" dirty="0" smtClean="0">
              <a:solidFill>
                <a:srgbClr val="00CC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N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Samples are prepared and distributed to expert laboratories first </a:t>
            </a:r>
            <a:r>
              <a:rPr lang="en-IN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(Similar to approach of ISO Guide 35 – CRM characterization)</a:t>
            </a:r>
          </a:p>
          <a:p>
            <a:pPr marL="914400" indent="-457200"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endParaRPr lang="en-IN" sz="2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results of the expert laboratories are used to estimate Robust Mean using Algorithm A</a:t>
            </a:r>
          </a:p>
          <a:p>
            <a:pPr marL="914400" indent="-457200"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endParaRPr lang="en-IN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No. of expert labs will normally be small -6 or 8. Hence, use the method with caution</a:t>
            </a:r>
          </a:p>
          <a:p>
            <a:pPr marL="914400" indent="-457200">
              <a:buClr>
                <a:srgbClr val="FF0000"/>
              </a:buClr>
              <a:buSzPct val="150000"/>
            </a:pPr>
            <a:endParaRPr lang="en-IN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>
              <a:buClr>
                <a:srgbClr val="FF0000"/>
              </a:buClr>
              <a:buSzPct val="150000"/>
            </a:pPr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16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9A39-0774-4466-B244-ADAEE6A8A0F9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642918"/>
            <a:ext cx="6586538" cy="5372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17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C49E-71BB-432E-93F2-65A6DB403B93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1444" y="260649"/>
            <a:ext cx="6929438" cy="5954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18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D322-81C9-421C-BCF0-6EC562564D87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6"/>
            <a:ext cx="8496944" cy="6767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Consensus values from participants </a:t>
            </a:r>
          </a:p>
          <a:p>
            <a:pPr algn="ctr"/>
            <a:r>
              <a:rPr lang="en-IN" sz="1400" b="1" dirty="0" smtClean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7.7</a:t>
            </a:r>
            <a:endParaRPr lang="en-IN" sz="2800" b="1" dirty="0" smtClean="0">
              <a:solidFill>
                <a:srgbClr val="00CC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N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Consensus Values from </a:t>
            </a:r>
          </a:p>
          <a:p>
            <a:pPr marL="914400" indent="-457200">
              <a:lnSpc>
                <a:spcPct val="150000"/>
              </a:lnSpc>
              <a:buClr>
                <a:srgbClr val="FF0000"/>
              </a:buClr>
              <a:buSzPct val="150000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(a) All participants or </a:t>
            </a:r>
          </a:p>
          <a:p>
            <a:pPr marL="914400" indent="-457200">
              <a:lnSpc>
                <a:spcPct val="150000"/>
              </a:lnSpc>
              <a:buClr>
                <a:srgbClr val="FF0000"/>
              </a:buClr>
              <a:buSzPct val="150000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(b) Expert participants</a:t>
            </a:r>
            <a:endParaRPr lang="en-IN" sz="2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lnSpc>
                <a:spcPct val="150000"/>
              </a:lnSpc>
              <a:buClr>
                <a:srgbClr val="FF0000"/>
              </a:buClr>
              <a:buSzPct val="150000"/>
            </a:pPr>
            <a:endParaRPr lang="en-IN" sz="1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If expert participants – </a:t>
            </a:r>
            <a:r>
              <a:rPr lang="en-IN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predefined criteria </a:t>
            </a: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such as accreditation status or on the basis of previous performance </a:t>
            </a:r>
          </a:p>
          <a:p>
            <a:pPr marL="914400" indent="-457200">
              <a:lnSpc>
                <a:spcPct val="150000"/>
              </a:lnSpc>
              <a:buClr>
                <a:srgbClr val="FF0000"/>
              </a:buClr>
              <a:buSzPct val="150000"/>
            </a:pPr>
            <a:endParaRPr lang="en-IN" sz="105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Algorithm A  for determining Assigned Value</a:t>
            </a:r>
          </a:p>
          <a:p>
            <a:pPr marL="914400" indent="-457200">
              <a:lnSpc>
                <a:spcPct val="150000"/>
              </a:lnSpc>
              <a:buClr>
                <a:srgbClr val="FF0000"/>
              </a:buClr>
              <a:buSzPct val="150000"/>
            </a:pPr>
            <a:endParaRPr lang="en-IN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lnSpc>
                <a:spcPct val="150000"/>
              </a:lnSpc>
              <a:buClr>
                <a:srgbClr val="FF0000"/>
              </a:buClr>
              <a:buSzPct val="150000"/>
            </a:pPr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19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2EC6-AE5B-4099-B2BF-7B9A15EC0029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252716"/>
            <a:ext cx="8496944" cy="6045482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According to the standards and guidelines</a:t>
            </a:r>
          </a:p>
          <a:p>
            <a:pPr algn="ctr"/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mentioned, following possibilities for the assigned value are given in the increasing order of Uncertainty of Assigned Value </a:t>
            </a:r>
            <a:r>
              <a:rPr lang="en-IN" sz="44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4400" b="1" baseline="-25000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endParaRPr lang="en-IN" sz="4400" b="1" baseline="-25000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IN" sz="1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• Known values from formulation</a:t>
            </a:r>
          </a:p>
          <a:p>
            <a:pPr>
              <a:lnSpc>
                <a:spcPct val="150000"/>
              </a:lnSpc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• Certified reference </a:t>
            </a:r>
            <a:r>
              <a:rPr lang="en-IN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Material</a:t>
            </a:r>
          </a:p>
          <a:p>
            <a:pPr>
              <a:lnSpc>
                <a:spcPct val="150000"/>
              </a:lnSpc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• </a:t>
            </a:r>
            <a:r>
              <a:rPr lang="en-IN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Results from one Lab</a:t>
            </a:r>
          </a:p>
          <a:p>
            <a:pPr>
              <a:lnSpc>
                <a:spcPct val="150000"/>
              </a:lnSpc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• Consensus values from expert laboratories</a:t>
            </a:r>
          </a:p>
          <a:p>
            <a:pPr>
              <a:lnSpc>
                <a:spcPct val="150000"/>
              </a:lnSpc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• Consensus values from participant </a:t>
            </a:r>
            <a:r>
              <a:rPr lang="en-IN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results</a:t>
            </a:r>
          </a:p>
          <a:p>
            <a:pPr>
              <a:lnSpc>
                <a:spcPct val="150000"/>
              </a:lnSpc>
            </a:pPr>
            <a:endParaRPr lang="en-IN" sz="7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Regardless of method used to derive A.V, check the validity of A.V for each round</a:t>
            </a:r>
            <a:endParaRPr lang="en-IN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6648-7F86-472B-9594-29CC77301075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5976" y="426615"/>
            <a:ext cx="6629400" cy="3252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55576" y="3852788"/>
            <a:ext cx="741682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50000"/>
              </a:lnSpc>
              <a:buClr>
                <a:srgbClr val="FF0000"/>
              </a:buClr>
              <a:buSzPct val="150000"/>
            </a:pPr>
            <a:r>
              <a:rPr lang="en-IN" sz="2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 Assigned Value and Robust SD are determined from participant results, Uncertainty of Assigned Value can be assumed to include the effects of uncertainty due to in-homogeneity, transport &amp; instability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20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6D2F-2514-4801-9243-D75CB51AF1CD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304" y="548680"/>
            <a:ext cx="7558088" cy="530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21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2EE95-C277-4392-AF1F-E1DD34DAE2CD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95270"/>
            <a:ext cx="8496944" cy="5693866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Uncertainty of Assigned Value – </a:t>
            </a:r>
            <a:r>
              <a:rPr lang="en-IN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u(</a:t>
            </a:r>
            <a:r>
              <a:rPr lang="en-IN" sz="40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4000" b="1" baseline="-25000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IN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endParaRPr lang="en-IN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buFont typeface="Wingdings" pitchFamily="2" charset="2"/>
              <a:buChar char="ü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Competent proficiency test provider should report the uncertainty of the assigned value</a:t>
            </a:r>
          </a:p>
          <a:p>
            <a:pPr marL="914400" indent="-457200"/>
            <a:endParaRPr lang="en-IN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buFont typeface="Wingdings" pitchFamily="2" charset="2"/>
              <a:buChar char="ü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Participants need it</a:t>
            </a:r>
          </a:p>
          <a:p>
            <a:pPr marL="914400" indent="-457200"/>
            <a:endParaRPr lang="en-IN" sz="1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judgement of their performance</a:t>
            </a:r>
          </a:p>
          <a:p>
            <a:pPr marL="1371600" lvl="1" indent="-457200">
              <a:buFont typeface="Arial" pitchFamily="34" charset="0"/>
              <a:buChar char="•"/>
            </a:pPr>
            <a:endParaRPr lang="en-IN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371600" lvl="1" indent="-457200">
              <a:buFont typeface="Arial" pitchFamily="34" charset="0"/>
              <a:buChar char="•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estimation of measurement uncertainty from PT data</a:t>
            </a:r>
          </a:p>
          <a:p>
            <a:pPr marL="1371600" lvl="1" indent="-457200"/>
            <a:endParaRPr lang="en-IN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lvl="1" indent="-457200">
              <a:buFont typeface="Wingdings" pitchFamily="2" charset="2"/>
              <a:buChar char="ü"/>
            </a:pPr>
            <a:r>
              <a:rPr lang="en-IN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PT Provider should have criteria for acceptability of an Assigned Value in terms of its uncertainty – </a:t>
            </a:r>
            <a:r>
              <a:rPr lang="en-IN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i.e</a:t>
            </a:r>
            <a:r>
              <a:rPr lang="en-IN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u(</a:t>
            </a:r>
            <a:r>
              <a:rPr lang="en-IN" sz="32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32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IN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altLang="en-US" sz="2400" b="1" baseline="-25000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altLang="en-US" sz="2400" b="1" dirty="0" smtClean="0">
                <a:solidFill>
                  <a:srgbClr val="FF0000"/>
                </a:solidFill>
                <a:latin typeface="Tahoma" pitchFamily="34" charset="0"/>
              </a:rPr>
              <a:t>  ≤ 0.3 SDPA</a:t>
            </a:r>
          </a:p>
          <a:p>
            <a:pPr marL="914400" lvl="1" indent="-457200"/>
            <a:endParaRPr lang="en-IN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A6C0-9CF4-49F9-9056-030250A85C24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6"/>
            <a:ext cx="8496944" cy="5632311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Known values from formulation – 7.3</a:t>
            </a:r>
          </a:p>
          <a:p>
            <a:pPr algn="ctr"/>
            <a:r>
              <a:rPr lang="en-IN" sz="1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(ISO 13528)</a:t>
            </a:r>
          </a:p>
          <a:p>
            <a:endParaRPr lang="en-IN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9750" indent="-457200" algn="just">
              <a:buFont typeface="Wingdings" pitchFamily="2" charset="2"/>
              <a:buChar char="q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a sample is prepared synthetically by mixing constituents in specified proportions or by adding a specified quantity of a substance to a base material (</a:t>
            </a:r>
            <a:r>
              <a:rPr lang="en-IN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e.g</a:t>
            </a: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IN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cement content of hardened concrete </a:t>
            </a:r>
            <a:r>
              <a:rPr lang="en-IN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(cement, aggregate and water are mixed at definite proportion)</a:t>
            </a:r>
          </a:p>
          <a:p>
            <a:pPr marL="539750" indent="-457200" algn="just"/>
            <a:endParaRPr lang="en-IN" sz="14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9750" indent="-457200">
              <a:lnSpc>
                <a:spcPct val="150000"/>
              </a:lnSpc>
            </a:pPr>
            <a:r>
              <a:rPr lang="en-IN" sz="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539750" indent="-457200" algn="just">
              <a:buFont typeface="Wingdings" pitchFamily="2" charset="2"/>
              <a:buChar char="q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assigned value is derived by calculation from the masses used</a:t>
            </a:r>
          </a:p>
          <a:p>
            <a:pPr marL="539750" indent="-457200"/>
            <a:endParaRPr lang="en-IN" sz="1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9750" indent="-457200"/>
            <a:endParaRPr lang="en-IN" sz="11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9750" indent="-457200">
              <a:buFont typeface="Wingdings" pitchFamily="2" charset="2"/>
              <a:buChar char="q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Caution: The analyte might be more loosely bound than in typical materials</a:t>
            </a:r>
          </a:p>
          <a:p>
            <a:pPr marL="539750" indent="-457200">
              <a:buFont typeface="Wingdings" pitchFamily="2" charset="2"/>
              <a:buChar char="q"/>
            </a:pPr>
            <a:endParaRPr lang="en-IN" sz="2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6E72-3755-44CB-83F2-72B7B69001AB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6"/>
            <a:ext cx="8496944" cy="5570756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Known values from formulation – 7.3</a:t>
            </a:r>
          </a:p>
          <a:p>
            <a:pPr algn="ctr"/>
            <a:endParaRPr lang="en-IN" sz="12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IN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CARE TO BE TAKEN WHILE PREPARING PT ITEMS</a:t>
            </a:r>
          </a:p>
          <a:p>
            <a:pPr algn="ctr"/>
            <a:endParaRPr lang="en-IN" sz="105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n-IN" sz="105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n-IN" sz="4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Base material free from added constituent</a:t>
            </a:r>
          </a:p>
          <a:p>
            <a:pPr marL="914400" indent="-457200">
              <a:lnSpc>
                <a:spcPct val="150000"/>
              </a:lnSpc>
            </a:pPr>
            <a:endParaRPr lang="en-IN" sz="5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Constituents mixed homogeneously</a:t>
            </a:r>
          </a:p>
          <a:p>
            <a:pPr marL="914400" indent="-457200">
              <a:lnSpc>
                <a:spcPct val="150000"/>
              </a:lnSpc>
            </a:pPr>
            <a:endParaRPr lang="en-IN" sz="5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All significant sources of error are identified</a:t>
            </a:r>
          </a:p>
          <a:p>
            <a:pPr marL="914400" indent="-457200">
              <a:lnSpc>
                <a:spcPct val="150000"/>
              </a:lnSpc>
            </a:pPr>
            <a:endParaRPr lang="en-IN" sz="5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 adverse interaction between constituents</a:t>
            </a:r>
          </a:p>
          <a:p>
            <a:pPr marL="914400" indent="-457200">
              <a:lnSpc>
                <a:spcPct val="150000"/>
              </a:lnSpc>
            </a:pPr>
            <a:endParaRPr lang="en-IN" sz="5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Behaviour of PT items prepared is similar to routinely tested samples </a:t>
            </a:r>
          </a:p>
          <a:p>
            <a:pPr marL="914400" indent="-457200">
              <a:lnSpc>
                <a:spcPct val="150000"/>
              </a:lnSpc>
            </a:pPr>
            <a:endParaRPr lang="en-IN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7C7F-F74C-46CB-B618-5E141380EE85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7"/>
            <a:ext cx="8496944" cy="5924699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Known values from formulation – </a:t>
            </a:r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7.3</a:t>
            </a:r>
            <a:endParaRPr lang="en-IN" sz="22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IN" sz="2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Measurement Uncertainty</a:t>
            </a:r>
          </a:p>
          <a:p>
            <a:pPr marL="914400" indent="-457200">
              <a:spcBef>
                <a:spcPts val="600"/>
              </a:spcBef>
            </a:pP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Calculation of an uncertainty budget according to GUM including</a:t>
            </a:r>
          </a:p>
          <a:p>
            <a:pPr marL="1371600" lvl="1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all volumetric and gravimetric steps</a:t>
            </a:r>
          </a:p>
          <a:p>
            <a:pPr marL="1371600" lvl="1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other uncertainty contributions, e.g. From</a:t>
            </a:r>
          </a:p>
          <a:p>
            <a:pPr marL="1828800" lvl="2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Purity of substances</a:t>
            </a:r>
          </a:p>
          <a:p>
            <a:pPr marL="1828800" lvl="2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In-homogeneity</a:t>
            </a:r>
          </a:p>
          <a:p>
            <a:pPr marL="1828800" lvl="2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Instability</a:t>
            </a:r>
          </a:p>
          <a:p>
            <a:pPr marL="1828800" lvl="2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Adsorption</a:t>
            </a:r>
          </a:p>
          <a:p>
            <a:pPr marL="1828800" lvl="2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Reaction with constituents in the base material</a:t>
            </a:r>
          </a:p>
          <a:p>
            <a:pPr marL="1828800" lvl="2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Concentration of </a:t>
            </a:r>
            <a:r>
              <a:rPr lang="en-IN" sz="2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analyte</a:t>
            </a: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 the base material</a:t>
            </a:r>
          </a:p>
          <a:p>
            <a:pPr marL="1371600" lvl="1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based on the law of uncertainty propagation</a:t>
            </a:r>
          </a:p>
          <a:p>
            <a:pPr marL="1371600" lvl="1" indent="-457200">
              <a:spcBef>
                <a:spcPts val="600"/>
              </a:spcBef>
            </a:pPr>
            <a:endParaRPr lang="en-IN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31C1-B424-4537-9E88-C4C912308600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484932"/>
            <a:ext cx="8496944" cy="5601533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Known values from formulation – </a:t>
            </a:r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7.3</a:t>
            </a:r>
            <a:endParaRPr lang="en-IN" sz="22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IN" sz="2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Advantages/disadvantages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N" sz="2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Advantage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IN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the analytical method is biased or the participating labs are biased on average it will be a better estimate for the true value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Uncertainty generally is lowest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IN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all uncertainty contributions are covered and the purity of the substances is well defined, the assigned value might be </a:t>
            </a: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traceable to SI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IN" sz="2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Disadvantage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IN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the </a:t>
            </a:r>
            <a:r>
              <a:rPr lang="en-IN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analyte</a:t>
            </a:r>
            <a:r>
              <a:rPr lang="en-IN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is more loosely bound than in typical materials, the </a:t>
            </a:r>
            <a:r>
              <a:rPr lang="en-IN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difficulty of the analysis might be lower </a:t>
            </a:r>
            <a:r>
              <a:rPr lang="en-IN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(not representative)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IN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there is unrecognized instability, adsorption or reaction with matrix constituents the assigned value will be biased</a:t>
            </a:r>
            <a:endParaRPr lang="en-IN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8750-E52B-46D3-8945-76CFEE79A9E3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918006"/>
            <a:ext cx="777686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Certified reference Materials– 7.4</a:t>
            </a:r>
          </a:p>
          <a:p>
            <a:pPr algn="ctr"/>
            <a:r>
              <a:rPr lang="en-IN" sz="1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(ISO 13528)</a:t>
            </a:r>
          </a:p>
          <a:p>
            <a:endParaRPr lang="en-IN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7800" algn="ctr">
              <a:lnSpc>
                <a:spcPct val="150000"/>
              </a:lnSpc>
            </a:pPr>
            <a:r>
              <a:rPr lang="en-IN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the PT material is a </a:t>
            </a:r>
          </a:p>
          <a:p>
            <a:pPr marL="177800" algn="ctr">
              <a:lnSpc>
                <a:spcPct val="150000"/>
              </a:lnSpc>
            </a:pPr>
            <a:r>
              <a:rPr lang="en-IN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Certified Reference Material</a:t>
            </a:r>
          </a:p>
          <a:p>
            <a:pPr marL="177800" algn="ctr">
              <a:lnSpc>
                <a:spcPct val="150000"/>
              </a:lnSpc>
            </a:pPr>
            <a:r>
              <a:rPr lang="en-IN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certified value can be used</a:t>
            </a:r>
            <a:endParaRPr lang="en-IN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D0A5-39E4-47D9-B3E2-229216F71221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6"/>
            <a:ext cx="8496944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Certified reference Materials</a:t>
            </a:r>
            <a:r>
              <a:rPr lang="en-IN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7.4</a:t>
            </a:r>
            <a:endParaRPr lang="en-IN" sz="2800" b="1" dirty="0" smtClean="0">
              <a:solidFill>
                <a:srgbClr val="00CC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IN" sz="2800" b="1" dirty="0" smtClean="0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Uncertainty</a:t>
            </a:r>
          </a:p>
          <a:p>
            <a:endParaRPr lang="en-IN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512763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Usage of the uncertainty from the certificate</a:t>
            </a:r>
          </a:p>
          <a:p>
            <a:pPr marL="914400" indent="-512763">
              <a:lnSpc>
                <a:spcPct val="150000"/>
              </a:lnSpc>
            </a:pPr>
            <a:endParaRPr lang="en-IN" sz="1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indent="-512763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Caution</a:t>
            </a:r>
            <a:r>
              <a:rPr lang="en-IN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Certificates may report uncertainties on a different confidence level </a:t>
            </a:r>
            <a:r>
              <a:rPr lang="en-IN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(coverage factor)</a:t>
            </a:r>
            <a:endParaRPr lang="en-IN" sz="28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EE74-363B-4407-936A-EE2C90F59CFC}" type="datetime1">
              <a:rPr lang="en-IN" smtClean="0"/>
              <a:pPr/>
              <a:t>18-07-2023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</TotalTime>
  <Words>1007</Words>
  <Application>Microsoft Office PowerPoint</Application>
  <PresentationFormat>On-screen Show (4:3)</PresentationFormat>
  <Paragraphs>230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Determination of  Assigned values  and their uncertainties    S. Subramanian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xavier</dc:creator>
  <cp:lastModifiedBy>User1</cp:lastModifiedBy>
  <cp:revision>115</cp:revision>
  <dcterms:created xsi:type="dcterms:W3CDTF">2011-09-05T09:37:03Z</dcterms:created>
  <dcterms:modified xsi:type="dcterms:W3CDTF">2023-07-18T17:00:11Z</dcterms:modified>
</cp:coreProperties>
</file>